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Lora" panose="020B0604020202020204" charset="0"/>
      <p:regular r:id="rId13"/>
      <p:bold r:id="rId14"/>
      <p:italic r:id="rId15"/>
      <p:boldItalic r:id="rId16"/>
    </p:embeddedFont>
    <p:embeddedFont>
      <p:font typeface="Cambria" panose="02040503050406030204" pitchFamily="18" charset="0"/>
      <p:regular r:id="rId17"/>
      <p:bold r:id="rId18"/>
      <p:italic r:id="rId19"/>
      <p:boldItalic r:id="rId20"/>
    </p:embeddedFont>
    <p:embeddedFont>
      <p:font typeface="Montserrat" panose="020B0604020202020204" charset="0"/>
      <p:regular r:id="rId21"/>
      <p:bold r:id="rId22"/>
      <p:italic r:id="rId23"/>
      <p:boldItalic r:id="rId24"/>
    </p:embeddedFont>
    <p:embeddedFont>
      <p:font typeface="Lato"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User take-away</a:t>
            </a:r>
            <a:endParaRPr/>
          </a:p>
          <a:p>
            <a:pPr marL="457200" lvl="0" indent="-298450" rtl="0">
              <a:spcBef>
                <a:spcPts val="0"/>
              </a:spcBef>
              <a:spcAft>
                <a:spcPts val="0"/>
              </a:spcAft>
              <a:buSzPts val="1100"/>
              <a:buChar char="-"/>
            </a:pPr>
            <a:r>
              <a:rPr lang="en"/>
              <a:t>In the end, you want user of Yelp to take away certain important factors: got what they came for</a:t>
            </a:r>
            <a:endParaRPr/>
          </a:p>
          <a:p>
            <a:pPr marL="457200" lvl="0" indent="-298450" rtl="0">
              <a:spcBef>
                <a:spcPts val="0"/>
              </a:spcBef>
              <a:spcAft>
                <a:spcPts val="0"/>
              </a:spcAft>
              <a:buSzPts val="1100"/>
              <a:buChar char="-"/>
            </a:pPr>
            <a:r>
              <a:rPr lang="en"/>
              <a:t>Things like at top &amp; easily identifiable aspects draw attention &amp; leave imprint in memory of individual</a:t>
            </a:r>
            <a:endParaRPr/>
          </a:p>
          <a:p>
            <a:pPr marL="457200" lvl="0" indent="-298450">
              <a:spcBef>
                <a:spcPts val="0"/>
              </a:spcBef>
              <a:spcAft>
                <a:spcPts val="0"/>
              </a:spcAft>
              <a:buSzPts val="1100"/>
              <a:buChar char="-"/>
            </a:pPr>
            <a:r>
              <a:rPr lang="en"/>
              <a:t>Use icons instead of words, more memorable, universal images understood by users, takes less space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3" name="Shape 14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spcBef>
                <a:spcPts val="0"/>
              </a:spcBef>
              <a:spcAft>
                <a:spcPts val="0"/>
              </a:spcAft>
              <a:buSzPts val="1100"/>
              <a:buChar char="-"/>
            </a:pPr>
            <a:r>
              <a:rPr lang="en" dirty="0"/>
              <a:t>Began by thinking of what young adults tend to think about: places to go, food to eat, prices, etc.</a:t>
            </a:r>
            <a:endParaRPr dirty="0"/>
          </a:p>
          <a:p>
            <a:pPr marL="457200" lvl="0" indent="-298450">
              <a:spcBef>
                <a:spcPts val="0"/>
              </a:spcBef>
              <a:spcAft>
                <a:spcPts val="0"/>
              </a:spcAft>
              <a:buSzPts val="1100"/>
              <a:buChar char="-"/>
            </a:pPr>
            <a:r>
              <a:rPr lang="en" dirty="0"/>
              <a:t>Came up w/ Yelp, looked at interface &amp; saw many features that could make navigation &amp; use much easier for those seeking information abt businesses and those wanted to provide information</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4" name="Shape 1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rtl="0">
              <a:lnSpc>
                <a:spcPct val="115000"/>
              </a:lnSpc>
              <a:spcBef>
                <a:spcPts val="0"/>
              </a:spcBef>
              <a:spcAft>
                <a:spcPts val="0"/>
              </a:spcAft>
              <a:buClr>
                <a:srgbClr val="000000"/>
              </a:buClr>
              <a:buSzPts val="1200"/>
              <a:buFont typeface="Lato"/>
              <a:buChar char="❖"/>
            </a:pPr>
            <a:r>
              <a:rPr lang="en" sz="1200">
                <a:latin typeface="Lato"/>
                <a:ea typeface="Lato"/>
                <a:cs typeface="Lato"/>
                <a:sym typeface="Lato"/>
              </a:rPr>
              <a:t> I like Yelp color scheme as it has only two color. One benefit of this is that it guaranteed that the website is usable by any color blind user. Red, their primarily color, is a good color for psychologically stimulating appetite so it fits the site's purpose. Red also tend to stand out the most compared to other color. This is likely the reason why some of the most successful fast food chains, such as McDonald, KFC, or Wendy's, uses red as their primary color. </a:t>
            </a:r>
            <a:endParaRPr sz="1200">
              <a:latin typeface="Lato"/>
              <a:ea typeface="Lato"/>
              <a:cs typeface="Lato"/>
              <a:sym typeface="Lato"/>
            </a:endParaRPr>
          </a:p>
          <a:p>
            <a:pPr marL="0" lvl="0" indent="0">
              <a:spcBef>
                <a:spcPts val="16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rtl="0">
              <a:lnSpc>
                <a:spcPct val="115000"/>
              </a:lnSpc>
              <a:spcBef>
                <a:spcPts val="0"/>
              </a:spcBef>
              <a:spcAft>
                <a:spcPts val="0"/>
              </a:spcAft>
              <a:buClr>
                <a:srgbClr val="000000"/>
              </a:buClr>
              <a:buSzPts val="1200"/>
              <a:buFont typeface="Lato"/>
              <a:buChar char="❖"/>
            </a:pPr>
            <a:r>
              <a:rPr lang="en" sz="1200">
                <a:latin typeface="Lato"/>
                <a:ea typeface="Lato"/>
                <a:cs typeface="Lato"/>
                <a:sym typeface="Lato"/>
              </a:rPr>
              <a:t>Yelp should reduce the amount of white space its wasting. If the interface would expand laterally, the reviews would seem a lot less cluttered. The reviews themselves could also use some truncation. For instance, on Facebook, long status post are shown truncated, with a "See More" button that allows the user to view the full post. Yelp could use a feature similar to that. </a:t>
            </a:r>
            <a:endParaRPr sz="1200">
              <a:latin typeface="Lato"/>
              <a:ea typeface="Lato"/>
              <a:cs typeface="Lato"/>
              <a:sym typeface="Lato"/>
            </a:endParaRPr>
          </a:p>
          <a:p>
            <a:pPr marL="0" lvl="0" indent="0" rtl="0">
              <a:lnSpc>
                <a:spcPct val="115000"/>
              </a:lnSpc>
              <a:spcBef>
                <a:spcPts val="1600"/>
              </a:spcBef>
              <a:spcAft>
                <a:spcPts val="0"/>
              </a:spcAft>
              <a:buNone/>
            </a:pPr>
            <a:endParaRPr sz="1200">
              <a:latin typeface="Lato"/>
              <a:ea typeface="Lato"/>
              <a:cs typeface="Lato"/>
              <a:sym typeface="Lato"/>
            </a:endParaRPr>
          </a:p>
          <a:p>
            <a:pPr marL="457200" lvl="0" indent="-304800" rtl="0">
              <a:lnSpc>
                <a:spcPct val="115000"/>
              </a:lnSpc>
              <a:spcBef>
                <a:spcPts val="1600"/>
              </a:spcBef>
              <a:spcAft>
                <a:spcPts val="0"/>
              </a:spcAft>
              <a:buClr>
                <a:srgbClr val="000000"/>
              </a:buClr>
              <a:buSzPts val="1200"/>
              <a:buFont typeface="Lato"/>
              <a:buChar char="❖"/>
            </a:pPr>
            <a:r>
              <a:rPr lang="en" sz="1200">
                <a:latin typeface="Lato"/>
                <a:ea typeface="Lato"/>
                <a:cs typeface="Lato"/>
                <a:sym typeface="Lato"/>
              </a:rPr>
              <a:t>Another aspect which contributed to the clutter, the advertisement on the site goes a step too far by including reviews of the advertised restaurant.</a:t>
            </a:r>
            <a:endParaRPr sz="1200">
              <a:latin typeface="Lato"/>
              <a:ea typeface="Lato"/>
              <a:cs typeface="Lato"/>
              <a:sym typeface="Lato"/>
            </a:endParaRPr>
          </a:p>
          <a:p>
            <a:pPr marL="0" lvl="0" indent="0">
              <a:spcBef>
                <a:spcPts val="1600"/>
              </a:spcBef>
              <a:spcAft>
                <a:spcPts val="0"/>
              </a:spcAft>
              <a:buNone/>
            </a:pPr>
            <a:endParaRPr/>
          </a:p>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1" name="Shape 17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t>Initially we thought abt yelp in general. Now will focus on business page</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What to click on? (red “Write a Review” or orange “Online Order”?)</a:t>
            </a:r>
            <a:endParaRPr/>
          </a:p>
          <a:p>
            <a:pPr marL="0" lvl="0" indent="0">
              <a:spcBef>
                <a:spcPts val="0"/>
              </a:spcBef>
              <a:spcAft>
                <a:spcPts val="0"/>
              </a:spcAft>
              <a:buNone/>
            </a:pPr>
            <a:r>
              <a:rPr lang="en"/>
              <a:t>Some of the more helpful features are not more obviously shown (“Ask a Question” button)</a:t>
            </a:r>
            <a:endParaRPr/>
          </a:p>
          <a:p>
            <a:pPr marL="0" lvl="0" indent="0">
              <a:spcBef>
                <a:spcPts val="0"/>
              </a:spcBef>
              <a:spcAft>
                <a:spcPts val="0"/>
              </a:spcAft>
              <a:buNone/>
            </a:pPr>
            <a:r>
              <a:rPr lang="en"/>
              <a:t>-something to consider: bottom right screenshot is different review where there are questions in the section, less obvious on how users can post their own question (now as a blue link, not button), and if there are more questions, then the link would get lost in all the text they would see</a:t>
            </a:r>
            <a:endParaRPr/>
          </a:p>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“Get Directions” and “1 more station” are the same link</a:t>
            </a:r>
            <a:endParaRPr/>
          </a:p>
          <a:p>
            <a:pPr marL="0" lvl="0" indent="0">
              <a:spcBef>
                <a:spcPts val="0"/>
              </a:spcBef>
              <a:spcAft>
                <a:spcPts val="0"/>
              </a:spcAft>
              <a:buNone/>
            </a:pPr>
            <a:r>
              <a:rPr lang="en"/>
              <a:t>Many “Nearby” categories that all do similar tasks</a:t>
            </a:r>
            <a:endParaRPr/>
          </a:p>
          <a:p>
            <a:pPr marL="0" lvl="0" indent="0">
              <a:spcBef>
                <a:spcPts val="0"/>
              </a:spcBef>
              <a:spcAft>
                <a:spcPts val="0"/>
              </a:spcAft>
              <a:buNone/>
            </a:pPr>
            <a:r>
              <a:rPr lang="en"/>
              <a:t>Some of the other categories only have one link underneath. Unnecessary for it to have its own category</a:t>
            </a:r>
            <a:endParaRPr/>
          </a:p>
          <a:p>
            <a:pPr marL="0" lvl="0" indent="0">
              <a:spcBef>
                <a:spcPts val="0"/>
              </a:spcBef>
              <a:spcAft>
                <a:spcPts val="0"/>
              </a:spcAft>
              <a:buNone/>
            </a:pPr>
            <a:r>
              <a:rPr lang="en"/>
              <a:t>(reference previous screenshot) there are at least 3 places where user is directed to the store website: under the map, over the store hours, underneath the highlighted reviews,</a:t>
            </a:r>
            <a:endParaRPr/>
          </a:p>
          <a:p>
            <a:pPr marL="0" lvl="0" indent="0">
              <a:spcBef>
                <a:spcPts val="0"/>
              </a:spcBef>
              <a:spcAft>
                <a:spcPts val="0"/>
              </a:spcAft>
              <a:buNone/>
            </a:pPr>
            <a:r>
              <a:rPr lang="en"/>
              <a:t>just need one link for the store website, should just direct to the menu and users are free to explore the website from there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 name="Shape 16"/>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Shape 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Shape 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2" name="Shape 112"/>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5" name="Shape 125"/>
          <p:cNvSpPr txBox="1">
            <a:spLocks noGrp="1"/>
          </p:cNvSpPr>
          <p:nvPr>
            <p:ph type="title"/>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endParaRPr/>
          </a:p>
        </p:txBody>
      </p:sp>
      <p:sp>
        <p:nvSpPr>
          <p:cNvPr id="126" name="Shape 126"/>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Shape 1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9" name="Shape 3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5" name="Shape 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Shape 4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2" name="Shape 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Shape 53"/>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Shape 54"/>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Shape 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0" name="Shape 6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Shape 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6" name="Shape 66"/>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Shape 6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Shape 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Shape 8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9" name="Shape 8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Shape 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Shape 96"/>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Shape 97"/>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Shape 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spcBef>
                <a:spcPts val="0"/>
              </a:spcBef>
              <a:buNone/>
              <a:defRPr sz="1000">
                <a:solidFill>
                  <a:schemeClr val="lt1"/>
                </a:solidFill>
                <a:latin typeface="Lato"/>
                <a:ea typeface="Lato"/>
                <a:cs typeface="Lato"/>
                <a:sym typeface="Lato"/>
              </a:defRPr>
            </a:lvl1pPr>
            <a:lvl2pPr lvl="1" algn="r">
              <a:spcBef>
                <a:spcPts val="0"/>
              </a:spcBef>
              <a:buNone/>
              <a:defRPr sz="1000">
                <a:solidFill>
                  <a:schemeClr val="lt1"/>
                </a:solidFill>
                <a:latin typeface="Lato"/>
                <a:ea typeface="Lato"/>
                <a:cs typeface="Lato"/>
                <a:sym typeface="Lato"/>
              </a:defRPr>
            </a:lvl2pPr>
            <a:lvl3pPr lvl="2" algn="r">
              <a:spcBef>
                <a:spcPts val="0"/>
              </a:spcBef>
              <a:buNone/>
              <a:defRPr sz="1000">
                <a:solidFill>
                  <a:schemeClr val="lt1"/>
                </a:solidFill>
                <a:latin typeface="Lato"/>
                <a:ea typeface="Lato"/>
                <a:cs typeface="Lato"/>
                <a:sym typeface="Lato"/>
              </a:defRPr>
            </a:lvl3pPr>
            <a:lvl4pPr lvl="3" algn="r">
              <a:spcBef>
                <a:spcPts val="0"/>
              </a:spcBef>
              <a:buNone/>
              <a:defRPr sz="1000">
                <a:solidFill>
                  <a:schemeClr val="lt1"/>
                </a:solidFill>
                <a:latin typeface="Lato"/>
                <a:ea typeface="Lato"/>
                <a:cs typeface="Lato"/>
                <a:sym typeface="Lato"/>
              </a:defRPr>
            </a:lvl4pPr>
            <a:lvl5pPr lvl="4" algn="r">
              <a:spcBef>
                <a:spcPts val="0"/>
              </a:spcBef>
              <a:buNone/>
              <a:defRPr sz="1000">
                <a:solidFill>
                  <a:schemeClr val="lt1"/>
                </a:solidFill>
                <a:latin typeface="Lato"/>
                <a:ea typeface="Lato"/>
                <a:cs typeface="Lato"/>
                <a:sym typeface="Lato"/>
              </a:defRPr>
            </a:lvl5pPr>
            <a:lvl6pPr lvl="5" algn="r">
              <a:spcBef>
                <a:spcPts val="0"/>
              </a:spcBef>
              <a:buNone/>
              <a:defRPr sz="1000">
                <a:solidFill>
                  <a:schemeClr val="lt1"/>
                </a:solidFill>
                <a:latin typeface="Lato"/>
                <a:ea typeface="Lato"/>
                <a:cs typeface="Lato"/>
                <a:sym typeface="Lato"/>
              </a:defRPr>
            </a:lvl6pPr>
            <a:lvl7pPr lvl="6" algn="r">
              <a:spcBef>
                <a:spcPts val="0"/>
              </a:spcBef>
              <a:buNone/>
              <a:defRPr sz="1000">
                <a:solidFill>
                  <a:schemeClr val="lt1"/>
                </a:solidFill>
                <a:latin typeface="Lato"/>
                <a:ea typeface="Lato"/>
                <a:cs typeface="Lato"/>
                <a:sym typeface="Lato"/>
              </a:defRPr>
            </a:lvl7pPr>
            <a:lvl8pPr lvl="7" algn="r">
              <a:spcBef>
                <a:spcPts val="0"/>
              </a:spcBef>
              <a:buNone/>
              <a:defRPr sz="1000">
                <a:solidFill>
                  <a:schemeClr val="lt1"/>
                </a:solidFill>
                <a:latin typeface="Lato"/>
                <a:ea typeface="Lato"/>
                <a:cs typeface="Lato"/>
                <a:sym typeface="Lato"/>
              </a:defRPr>
            </a:lvl8pPr>
            <a:lvl9pPr lvl="8" algn="r">
              <a:spcBef>
                <a:spcPts val="0"/>
              </a:spcBef>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7.gif"/><Relationship Id="rId4" Type="http://schemas.openxmlformats.org/officeDocument/2006/relationships/image" Target="../media/image6.gif"/></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3"/>
        <p:cNvGrpSpPr/>
        <p:nvPr/>
      </p:nvGrpSpPr>
      <p:grpSpPr>
        <a:xfrm>
          <a:off x="0" y="0"/>
          <a:ext cx="0" cy="0"/>
          <a:chOff x="0" y="0"/>
          <a:chExt cx="0" cy="0"/>
        </a:xfrm>
      </p:grpSpPr>
      <p:sp>
        <p:nvSpPr>
          <p:cNvPr id="134" name="Shape 134"/>
          <p:cNvSpPr txBox="1">
            <a:spLocks noGrp="1"/>
          </p:cNvSpPr>
          <p:nvPr>
            <p:ph type="ctrTitle"/>
          </p:nvPr>
        </p:nvSpPr>
        <p:spPr>
          <a:xfrm>
            <a:off x="4129600" y="1706425"/>
            <a:ext cx="3615000" cy="1578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7000" b="1">
                <a:latin typeface="Cambria"/>
                <a:ea typeface="Cambria"/>
                <a:cs typeface="Cambria"/>
                <a:sym typeface="Cambria"/>
              </a:rPr>
              <a:t>  </a:t>
            </a:r>
            <a:r>
              <a:rPr lang="en" sz="7200" b="1">
                <a:latin typeface="Cambria"/>
                <a:ea typeface="Cambria"/>
                <a:cs typeface="Cambria"/>
                <a:sym typeface="Cambria"/>
              </a:rPr>
              <a:t>Yelp</a:t>
            </a:r>
            <a:endParaRPr sz="7200" b="1">
              <a:latin typeface="Cambria"/>
              <a:ea typeface="Cambria"/>
              <a:cs typeface="Cambria"/>
              <a:sym typeface="Cambria"/>
            </a:endParaRPr>
          </a:p>
        </p:txBody>
      </p:sp>
      <p:sp>
        <p:nvSpPr>
          <p:cNvPr id="135" name="Shape 135"/>
          <p:cNvSpPr txBox="1">
            <a:spLocks noGrp="1"/>
          </p:cNvSpPr>
          <p:nvPr>
            <p:ph type="subTitle" idx="1"/>
          </p:nvPr>
        </p:nvSpPr>
        <p:spPr>
          <a:xfrm>
            <a:off x="4758600" y="3679975"/>
            <a:ext cx="6071400" cy="1578900"/>
          </a:xfrm>
          <a:prstGeom prst="rect">
            <a:avLst/>
          </a:prstGeom>
        </p:spPr>
        <p:txBody>
          <a:bodyPr spcFirstLastPara="1" wrap="square" lIns="91425" tIns="91425" rIns="91425" bIns="91425" anchor="t" anchorCtr="0">
            <a:noAutofit/>
          </a:bodyPr>
          <a:lstStyle/>
          <a:p>
            <a:pPr marL="457200" lvl="0" indent="457200" algn="l">
              <a:spcBef>
                <a:spcPts val="0"/>
              </a:spcBef>
              <a:spcAft>
                <a:spcPts val="0"/>
              </a:spcAft>
              <a:buNone/>
            </a:pPr>
            <a:r>
              <a:rPr lang="en" sz="1600" b="1">
                <a:solidFill>
                  <a:srgbClr val="F3F3F3"/>
                </a:solidFill>
                <a:latin typeface="Lora"/>
                <a:ea typeface="Lora"/>
                <a:cs typeface="Lora"/>
                <a:sym typeface="Lora"/>
              </a:rPr>
              <a:t>Group: NaCl</a:t>
            </a:r>
            <a:endParaRPr sz="1600" b="1">
              <a:solidFill>
                <a:srgbClr val="F3F3F3"/>
              </a:solidFill>
              <a:latin typeface="Lora"/>
              <a:ea typeface="Lora"/>
              <a:cs typeface="Lora"/>
              <a:sym typeface="Lora"/>
            </a:endParaRPr>
          </a:p>
          <a:p>
            <a:pPr marL="914400" lvl="0" indent="457200" algn="l" rtl="0">
              <a:spcBef>
                <a:spcPts val="0"/>
              </a:spcBef>
              <a:spcAft>
                <a:spcPts val="0"/>
              </a:spcAft>
              <a:buNone/>
            </a:pPr>
            <a:r>
              <a:rPr lang="en" sz="1500">
                <a:solidFill>
                  <a:srgbClr val="F3F3F3"/>
                </a:solidFill>
                <a:latin typeface="Lora"/>
                <a:ea typeface="Lora"/>
                <a:cs typeface="Lora"/>
                <a:sym typeface="Lora"/>
              </a:rPr>
              <a:t>Kanyarak Anuchitlertchon </a:t>
            </a:r>
            <a:endParaRPr sz="1500">
              <a:solidFill>
                <a:srgbClr val="F3F3F3"/>
              </a:solidFill>
              <a:latin typeface="Lora"/>
              <a:ea typeface="Lora"/>
              <a:cs typeface="Lora"/>
              <a:sym typeface="Lora"/>
            </a:endParaRPr>
          </a:p>
          <a:p>
            <a:pPr marL="1371600" lvl="0" indent="457200" algn="l" rtl="0">
              <a:spcBef>
                <a:spcPts val="0"/>
              </a:spcBef>
              <a:spcAft>
                <a:spcPts val="0"/>
              </a:spcAft>
              <a:buNone/>
            </a:pPr>
            <a:r>
              <a:rPr lang="en" sz="1500">
                <a:solidFill>
                  <a:srgbClr val="F3F3F3"/>
                </a:solidFill>
                <a:latin typeface="Lora"/>
                <a:ea typeface="Lora"/>
                <a:cs typeface="Lora"/>
                <a:sym typeface="Lora"/>
              </a:rPr>
              <a:t>Linette Maliakal</a:t>
            </a:r>
            <a:endParaRPr sz="1500">
              <a:solidFill>
                <a:srgbClr val="F3F3F3"/>
              </a:solidFill>
              <a:latin typeface="Lora"/>
              <a:ea typeface="Lora"/>
              <a:cs typeface="Lora"/>
              <a:sym typeface="Lora"/>
            </a:endParaRPr>
          </a:p>
          <a:p>
            <a:pPr marL="1828800" lvl="0" indent="457200" algn="l" rtl="0">
              <a:spcBef>
                <a:spcPts val="0"/>
              </a:spcBef>
              <a:spcAft>
                <a:spcPts val="0"/>
              </a:spcAft>
              <a:buNone/>
            </a:pPr>
            <a:r>
              <a:rPr lang="en" sz="1500">
                <a:solidFill>
                  <a:srgbClr val="F3F3F3"/>
                </a:solidFill>
                <a:latin typeface="Lora"/>
                <a:ea typeface="Lora"/>
                <a:cs typeface="Lora"/>
                <a:sym typeface="Lora"/>
              </a:rPr>
              <a:t>Uljana Sejko</a:t>
            </a:r>
            <a:endParaRPr sz="1500">
              <a:solidFill>
                <a:srgbClr val="F3F3F3"/>
              </a:solidFill>
              <a:latin typeface="Lora"/>
              <a:ea typeface="Lora"/>
              <a:cs typeface="Lora"/>
              <a:sym typeface="Lora"/>
            </a:endParaRPr>
          </a:p>
          <a:p>
            <a:pPr marL="2286000" lvl="0" indent="457200" algn="l" rtl="0">
              <a:spcBef>
                <a:spcPts val="0"/>
              </a:spcBef>
              <a:spcAft>
                <a:spcPts val="0"/>
              </a:spcAft>
              <a:buNone/>
            </a:pPr>
            <a:r>
              <a:rPr lang="en" sz="1500">
                <a:solidFill>
                  <a:srgbClr val="F3F3F3"/>
                </a:solidFill>
                <a:latin typeface="Lora"/>
                <a:ea typeface="Lora"/>
                <a:cs typeface="Lora"/>
                <a:sym typeface="Lora"/>
              </a:rPr>
              <a:t>Janeen Soria</a:t>
            </a:r>
            <a:endParaRPr sz="1500">
              <a:solidFill>
                <a:srgbClr val="F3F3F3"/>
              </a:solidFill>
              <a:latin typeface="Lora"/>
              <a:ea typeface="Lora"/>
              <a:cs typeface="Lora"/>
              <a:sym typeface="Lora"/>
            </a:endParaRPr>
          </a:p>
        </p:txBody>
      </p:sp>
      <p:sp>
        <p:nvSpPr>
          <p:cNvPr id="136" name="Shape 136"/>
          <p:cNvSpPr/>
          <p:nvPr/>
        </p:nvSpPr>
        <p:spPr>
          <a:xfrm rot="2700000">
            <a:off x="469922" y="1031621"/>
            <a:ext cx="3268106" cy="84555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Shape 137"/>
          <p:cNvSpPr/>
          <p:nvPr/>
        </p:nvSpPr>
        <p:spPr>
          <a:xfrm rot="-8100000">
            <a:off x="-778128" y="1031621"/>
            <a:ext cx="3268106" cy="84555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cxnSp>
        <p:nvCxnSpPr>
          <p:cNvPr id="138" name="Shape 138"/>
          <p:cNvCxnSpPr/>
          <p:nvPr/>
        </p:nvCxnSpPr>
        <p:spPr>
          <a:xfrm>
            <a:off x="4063225" y="3019325"/>
            <a:ext cx="3049800" cy="0"/>
          </a:xfrm>
          <a:prstGeom prst="straightConnector1">
            <a:avLst/>
          </a:prstGeom>
          <a:noFill/>
          <a:ln w="9525" cap="flat" cmpd="sng">
            <a:solidFill>
              <a:srgbClr val="FF0000"/>
            </a:solidFill>
            <a:prstDash val="solid"/>
            <a:round/>
            <a:headEnd type="none" w="lg" len="lg"/>
            <a:tailEnd type="none" w="lg" len="lg"/>
          </a:ln>
        </p:spPr>
      </p:cxnSp>
      <p:cxnSp>
        <p:nvCxnSpPr>
          <p:cNvPr id="139" name="Shape 139"/>
          <p:cNvCxnSpPr/>
          <p:nvPr/>
        </p:nvCxnSpPr>
        <p:spPr>
          <a:xfrm>
            <a:off x="4063225" y="3141375"/>
            <a:ext cx="3049800" cy="0"/>
          </a:xfrm>
          <a:prstGeom prst="straightConnector1">
            <a:avLst/>
          </a:prstGeom>
          <a:noFill/>
          <a:ln w="9525" cap="flat" cmpd="sng">
            <a:solidFill>
              <a:srgbClr val="FF0000"/>
            </a:solidFill>
            <a:prstDash val="solid"/>
            <a:round/>
            <a:headEnd type="none" w="lg" len="lg"/>
            <a:tailEnd type="none" w="lg" len="lg"/>
          </a:ln>
        </p:spPr>
      </p:cxnSp>
      <p:cxnSp>
        <p:nvCxnSpPr>
          <p:cNvPr id="140" name="Shape 140"/>
          <p:cNvCxnSpPr/>
          <p:nvPr/>
        </p:nvCxnSpPr>
        <p:spPr>
          <a:xfrm>
            <a:off x="4063225" y="3080675"/>
            <a:ext cx="3049800" cy="0"/>
          </a:xfrm>
          <a:prstGeom prst="straightConnector1">
            <a:avLst/>
          </a:prstGeom>
          <a:noFill/>
          <a:ln w="9525" cap="flat" cmpd="sng">
            <a:solidFill>
              <a:srgbClr val="EFEFEF"/>
            </a:solidFill>
            <a:prstDash val="solid"/>
            <a:round/>
            <a:headEnd type="none" w="lg" len="lg"/>
            <a:tailEnd type="none" w="lg" len="lg"/>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26"/>
        <p:cNvGrpSpPr/>
        <p:nvPr/>
      </p:nvGrpSpPr>
      <p:grpSpPr>
        <a:xfrm>
          <a:off x="0" y="0"/>
          <a:ext cx="0" cy="0"/>
          <a:chOff x="0" y="0"/>
          <a:chExt cx="0" cy="0"/>
        </a:xfrm>
      </p:grpSpPr>
      <p:sp>
        <p:nvSpPr>
          <p:cNvPr id="227" name="Shape 2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800"/>
              <a:t>Memory</a:t>
            </a:r>
            <a:endParaRPr sz="2800"/>
          </a:p>
        </p:txBody>
      </p:sp>
      <p:sp>
        <p:nvSpPr>
          <p:cNvPr id="228" name="Shape 228"/>
          <p:cNvSpPr txBox="1">
            <a:spLocks noGrp="1"/>
          </p:cNvSpPr>
          <p:nvPr>
            <p:ph type="body" idx="1"/>
          </p:nvPr>
        </p:nvSpPr>
        <p:spPr>
          <a:xfrm>
            <a:off x="289250" y="1567550"/>
            <a:ext cx="3542400" cy="2911200"/>
          </a:xfrm>
          <a:prstGeom prst="rect">
            <a:avLst/>
          </a:prstGeom>
        </p:spPr>
        <p:txBody>
          <a:bodyPr spcFirstLastPara="1" wrap="square" lIns="91425" tIns="91425" rIns="91425" bIns="91425" anchor="t" anchorCtr="0">
            <a:noAutofit/>
          </a:bodyPr>
          <a:lstStyle/>
          <a:p>
            <a:pPr marL="457200" lvl="0" indent="-330200" rtl="0">
              <a:lnSpc>
                <a:spcPct val="150000"/>
              </a:lnSpc>
              <a:spcBef>
                <a:spcPts val="0"/>
              </a:spcBef>
              <a:spcAft>
                <a:spcPts val="0"/>
              </a:spcAft>
              <a:buSzPts val="1600"/>
              <a:buChar char="❖"/>
            </a:pPr>
            <a:r>
              <a:rPr lang="en" sz="1600"/>
              <a:t>User take-away</a:t>
            </a:r>
            <a:endParaRPr sz="1600"/>
          </a:p>
          <a:p>
            <a:pPr marL="914400" lvl="1" indent="-330200" rtl="0">
              <a:lnSpc>
                <a:spcPct val="150000"/>
              </a:lnSpc>
              <a:spcBef>
                <a:spcPts val="0"/>
              </a:spcBef>
              <a:spcAft>
                <a:spcPts val="0"/>
              </a:spcAft>
              <a:buSzPts val="1600"/>
              <a:buChar char="➢"/>
            </a:pPr>
            <a:r>
              <a:rPr lang="en" sz="1600"/>
              <a:t>Importance &amp; relevance</a:t>
            </a:r>
            <a:endParaRPr sz="1600"/>
          </a:p>
          <a:p>
            <a:pPr marL="914400" lvl="1" indent="-330200" rtl="0">
              <a:lnSpc>
                <a:spcPct val="150000"/>
              </a:lnSpc>
              <a:spcBef>
                <a:spcPts val="0"/>
              </a:spcBef>
              <a:spcAft>
                <a:spcPts val="0"/>
              </a:spcAft>
              <a:buSzPts val="1600"/>
              <a:buChar char="➢"/>
            </a:pPr>
            <a:r>
              <a:rPr lang="en" sz="1600"/>
              <a:t>Use of solely icons</a:t>
            </a:r>
            <a:endParaRPr sz="1600"/>
          </a:p>
          <a:p>
            <a:pPr marL="457200" lvl="0" indent="-330200" rtl="0">
              <a:lnSpc>
                <a:spcPct val="150000"/>
              </a:lnSpc>
              <a:spcBef>
                <a:spcPts val="0"/>
              </a:spcBef>
              <a:spcAft>
                <a:spcPts val="0"/>
              </a:spcAft>
              <a:buSzPts val="1600"/>
              <a:buChar char="❖"/>
            </a:pPr>
            <a:r>
              <a:rPr lang="en" sz="1600"/>
              <a:t>Cognitive overload</a:t>
            </a:r>
            <a:endParaRPr sz="1600"/>
          </a:p>
          <a:p>
            <a:pPr marL="914400" lvl="1" indent="-330200" rtl="0">
              <a:lnSpc>
                <a:spcPct val="150000"/>
              </a:lnSpc>
              <a:spcBef>
                <a:spcPts val="0"/>
              </a:spcBef>
              <a:spcAft>
                <a:spcPts val="0"/>
              </a:spcAft>
              <a:buSzPts val="1600"/>
              <a:buChar char="➢"/>
            </a:pPr>
            <a:r>
              <a:rPr lang="en" sz="1600"/>
              <a:t>Get rid of excess reviews shown by most popular word </a:t>
            </a:r>
            <a:endParaRPr sz="1600"/>
          </a:p>
        </p:txBody>
      </p:sp>
      <p:sp>
        <p:nvSpPr>
          <p:cNvPr id="229" name="Shape 229"/>
          <p:cNvSpPr/>
          <p:nvPr/>
        </p:nvSpPr>
        <p:spPr>
          <a:xfrm rot="2700000">
            <a:off x="135189" y="705853"/>
            <a:ext cx="1229942" cy="31819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30" name="Shape 230"/>
          <p:cNvSpPr/>
          <p:nvPr/>
        </p:nvSpPr>
        <p:spPr>
          <a:xfrm rot="-8100000">
            <a:off x="-334526" y="705849"/>
            <a:ext cx="1229942" cy="31819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pic>
        <p:nvPicPr>
          <p:cNvPr id="231" name="Shape 231"/>
          <p:cNvPicPr preferRelativeResize="0"/>
          <p:nvPr/>
        </p:nvPicPr>
        <p:blipFill>
          <a:blip r:embed="rId3">
            <a:alphaModFix/>
          </a:blip>
          <a:stretch>
            <a:fillRect/>
          </a:stretch>
        </p:blipFill>
        <p:spPr>
          <a:xfrm>
            <a:off x="3831900" y="2024747"/>
            <a:ext cx="5075754" cy="2911199"/>
          </a:xfrm>
          <a:prstGeom prst="rect">
            <a:avLst/>
          </a:prstGeom>
          <a:noFill/>
          <a:ln>
            <a:noFill/>
          </a:ln>
        </p:spPr>
      </p:pic>
      <p:pic>
        <p:nvPicPr>
          <p:cNvPr id="232" name="Shape 232"/>
          <p:cNvPicPr preferRelativeResize="0"/>
          <p:nvPr/>
        </p:nvPicPr>
        <p:blipFill rotWithShape="1">
          <a:blip r:embed="rId4">
            <a:alphaModFix/>
          </a:blip>
          <a:srcRect l="3858" t="18586" r="9033" b="37720"/>
          <a:stretch/>
        </p:blipFill>
        <p:spPr>
          <a:xfrm>
            <a:off x="3831900" y="1199925"/>
            <a:ext cx="5075751" cy="641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44"/>
        <p:cNvGrpSpPr/>
        <p:nvPr/>
      </p:nvGrpSpPr>
      <p:grpSpPr>
        <a:xfrm>
          <a:off x="0" y="0"/>
          <a:ext cx="0" cy="0"/>
          <a:chOff x="0" y="0"/>
          <a:chExt cx="0" cy="0"/>
        </a:xfrm>
      </p:grpSpPr>
      <p:sp>
        <p:nvSpPr>
          <p:cNvPr id="145" name="Shape 145"/>
          <p:cNvSpPr/>
          <p:nvPr/>
        </p:nvSpPr>
        <p:spPr>
          <a:xfrm rot="-8100000">
            <a:off x="-334526" y="705849"/>
            <a:ext cx="1229942" cy="31819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46" name="Shape 146"/>
          <p:cNvSpPr/>
          <p:nvPr/>
        </p:nvSpPr>
        <p:spPr>
          <a:xfrm rot="2700000">
            <a:off x="135189" y="705853"/>
            <a:ext cx="1229942" cy="31819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47" name="Shape 147"/>
          <p:cNvSpPr/>
          <p:nvPr/>
        </p:nvSpPr>
        <p:spPr>
          <a:xfrm>
            <a:off x="2252525" y="2524863"/>
            <a:ext cx="767100" cy="691800"/>
          </a:xfrm>
          <a:prstGeom prst="mathPlus">
            <a:avLst>
              <a:gd name="adj1" fmla="val 23520"/>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48" name="Shape 148"/>
          <p:cNvPicPr preferRelativeResize="0"/>
          <p:nvPr/>
        </p:nvPicPr>
        <p:blipFill>
          <a:blip r:embed="rId3">
            <a:alphaModFix/>
          </a:blip>
          <a:stretch>
            <a:fillRect/>
          </a:stretch>
        </p:blipFill>
        <p:spPr>
          <a:xfrm>
            <a:off x="-71277" y="1627625"/>
            <a:ext cx="2400000" cy="2486326"/>
          </a:xfrm>
          <a:prstGeom prst="rect">
            <a:avLst/>
          </a:prstGeom>
          <a:noFill/>
          <a:ln>
            <a:noFill/>
          </a:ln>
        </p:spPr>
      </p:pic>
      <p:pic>
        <p:nvPicPr>
          <p:cNvPr id="149" name="Shape 149"/>
          <p:cNvPicPr preferRelativeResize="0"/>
          <p:nvPr/>
        </p:nvPicPr>
        <p:blipFill>
          <a:blip r:embed="rId4">
            <a:alphaModFix/>
          </a:blip>
          <a:stretch>
            <a:fillRect/>
          </a:stretch>
        </p:blipFill>
        <p:spPr>
          <a:xfrm>
            <a:off x="3263700" y="1912138"/>
            <a:ext cx="2763824" cy="1917273"/>
          </a:xfrm>
          <a:prstGeom prst="rect">
            <a:avLst/>
          </a:prstGeom>
          <a:noFill/>
          <a:ln>
            <a:noFill/>
          </a:ln>
        </p:spPr>
      </p:pic>
      <p:sp>
        <p:nvSpPr>
          <p:cNvPr id="150" name="Shape 150"/>
          <p:cNvSpPr/>
          <p:nvPr/>
        </p:nvSpPr>
        <p:spPr>
          <a:xfrm>
            <a:off x="6196875" y="2607225"/>
            <a:ext cx="767100" cy="527100"/>
          </a:xfrm>
          <a:prstGeom prst="mathEqual">
            <a:avLst>
              <a:gd name="adj1" fmla="val 23520"/>
              <a:gd name="adj2" fmla="val 11760"/>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51" name="Shape 151"/>
          <p:cNvPicPr preferRelativeResize="0"/>
          <p:nvPr/>
        </p:nvPicPr>
        <p:blipFill>
          <a:blip r:embed="rId5">
            <a:alphaModFix/>
          </a:blip>
          <a:stretch>
            <a:fillRect/>
          </a:stretch>
        </p:blipFill>
        <p:spPr>
          <a:xfrm>
            <a:off x="7078650" y="1933163"/>
            <a:ext cx="1875226" cy="18752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800"/>
              <a:t>Vision &amp; Interface </a:t>
            </a:r>
            <a:endParaRPr sz="2800"/>
          </a:p>
        </p:txBody>
      </p:sp>
      <p:sp>
        <p:nvSpPr>
          <p:cNvPr id="157" name="Shape 157"/>
          <p:cNvSpPr txBox="1">
            <a:spLocks noGrp="1"/>
          </p:cNvSpPr>
          <p:nvPr>
            <p:ph type="body" idx="1"/>
          </p:nvPr>
        </p:nvSpPr>
        <p:spPr>
          <a:xfrm>
            <a:off x="1297500" y="1476225"/>
            <a:ext cx="7038900" cy="3334200"/>
          </a:xfrm>
          <a:prstGeom prst="rect">
            <a:avLst/>
          </a:prstGeom>
        </p:spPr>
        <p:txBody>
          <a:bodyPr spcFirstLastPara="1" wrap="square" lIns="91425" tIns="91425" rIns="91425" bIns="91425" anchor="t" anchorCtr="0">
            <a:noAutofit/>
          </a:bodyPr>
          <a:lstStyle/>
          <a:p>
            <a:pPr marL="457200" lvl="0" indent="-330200" rtl="0">
              <a:lnSpc>
                <a:spcPct val="150000"/>
              </a:lnSpc>
              <a:spcBef>
                <a:spcPts val="0"/>
              </a:spcBef>
              <a:spcAft>
                <a:spcPts val="0"/>
              </a:spcAft>
              <a:buSzPts val="1600"/>
              <a:buChar char="❖"/>
            </a:pPr>
            <a:r>
              <a:rPr lang="en" sz="1600"/>
              <a:t> Color scheme only two colors:</a:t>
            </a:r>
            <a:endParaRPr sz="1600"/>
          </a:p>
          <a:p>
            <a:pPr marL="914400" lvl="1" indent="-330200" rtl="0">
              <a:lnSpc>
                <a:spcPct val="150000"/>
              </a:lnSpc>
              <a:spcBef>
                <a:spcPts val="0"/>
              </a:spcBef>
              <a:spcAft>
                <a:spcPts val="0"/>
              </a:spcAft>
              <a:buSzPts val="1600"/>
              <a:buChar char="➢"/>
            </a:pPr>
            <a:r>
              <a:rPr lang="en" sz="1600" b="1">
                <a:solidFill>
                  <a:srgbClr val="FF0000"/>
                </a:solidFill>
              </a:rPr>
              <a:t>Red </a:t>
            </a:r>
            <a:r>
              <a:rPr lang="en" sz="1600"/>
              <a:t>and white</a:t>
            </a:r>
            <a:endParaRPr sz="1600"/>
          </a:p>
          <a:p>
            <a:pPr marL="1371600" lvl="2" indent="-330200" rtl="0">
              <a:lnSpc>
                <a:spcPct val="150000"/>
              </a:lnSpc>
              <a:spcBef>
                <a:spcPts val="0"/>
              </a:spcBef>
              <a:spcAft>
                <a:spcPts val="0"/>
              </a:spcAft>
              <a:buSzPts val="1600"/>
              <a:buChar char="■"/>
            </a:pPr>
            <a:r>
              <a:rPr lang="en" sz="1600"/>
              <a:t>Usable by any color blind user. </a:t>
            </a:r>
            <a:endParaRPr sz="1600"/>
          </a:p>
          <a:p>
            <a:pPr marL="914400" lvl="1" indent="-330200" rtl="0">
              <a:lnSpc>
                <a:spcPct val="150000"/>
              </a:lnSpc>
              <a:spcBef>
                <a:spcPts val="0"/>
              </a:spcBef>
              <a:spcAft>
                <a:spcPts val="0"/>
              </a:spcAft>
              <a:buClr>
                <a:srgbClr val="FFFFFF"/>
              </a:buClr>
              <a:buSzPts val="1600"/>
              <a:buChar char="➢"/>
            </a:pPr>
            <a:r>
              <a:rPr lang="en" sz="1600" b="1">
                <a:solidFill>
                  <a:srgbClr val="FF0000"/>
                </a:solidFill>
              </a:rPr>
              <a:t>Red</a:t>
            </a:r>
            <a:endParaRPr sz="1600" b="1">
              <a:solidFill>
                <a:srgbClr val="FFFFFF"/>
              </a:solidFill>
            </a:endParaRPr>
          </a:p>
          <a:p>
            <a:pPr marL="1371600" lvl="2" indent="-330200" rtl="0">
              <a:lnSpc>
                <a:spcPct val="150000"/>
              </a:lnSpc>
              <a:spcBef>
                <a:spcPts val="0"/>
              </a:spcBef>
              <a:spcAft>
                <a:spcPts val="0"/>
              </a:spcAft>
              <a:buSzPts val="1600"/>
              <a:buChar char="■"/>
            </a:pPr>
            <a:r>
              <a:rPr lang="en" sz="1600"/>
              <a:t>Psychologically stimulates appetite.</a:t>
            </a:r>
            <a:endParaRPr sz="1600"/>
          </a:p>
          <a:p>
            <a:pPr marL="1371600" lvl="2" indent="-330200" rtl="0">
              <a:lnSpc>
                <a:spcPct val="150000"/>
              </a:lnSpc>
              <a:spcBef>
                <a:spcPts val="0"/>
              </a:spcBef>
              <a:spcAft>
                <a:spcPts val="0"/>
              </a:spcAft>
              <a:buSzPts val="1600"/>
              <a:buChar char="■"/>
            </a:pPr>
            <a:r>
              <a:rPr lang="en" sz="1600"/>
              <a:t>Stands out the most compared to other colors. </a:t>
            </a:r>
            <a:endParaRPr sz="1600"/>
          </a:p>
        </p:txBody>
      </p:sp>
      <p:pic>
        <p:nvPicPr>
          <p:cNvPr id="158" name="Shape 158"/>
          <p:cNvPicPr preferRelativeResize="0"/>
          <p:nvPr/>
        </p:nvPicPr>
        <p:blipFill>
          <a:blip r:embed="rId3">
            <a:alphaModFix/>
          </a:blip>
          <a:stretch>
            <a:fillRect/>
          </a:stretch>
        </p:blipFill>
        <p:spPr>
          <a:xfrm>
            <a:off x="1834413" y="3715530"/>
            <a:ext cx="5140425" cy="1094900"/>
          </a:xfrm>
          <a:prstGeom prst="rect">
            <a:avLst/>
          </a:prstGeom>
          <a:noFill/>
          <a:ln>
            <a:noFill/>
          </a:ln>
        </p:spPr>
      </p:pic>
      <p:sp>
        <p:nvSpPr>
          <p:cNvPr id="159" name="Shape 159"/>
          <p:cNvSpPr/>
          <p:nvPr/>
        </p:nvSpPr>
        <p:spPr>
          <a:xfrm rot="2700000">
            <a:off x="135189" y="705853"/>
            <a:ext cx="1229942" cy="31819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0" name="Shape 160"/>
          <p:cNvSpPr/>
          <p:nvPr/>
        </p:nvSpPr>
        <p:spPr>
          <a:xfrm rot="-8100000">
            <a:off x="-334526" y="705849"/>
            <a:ext cx="1229942" cy="31819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800"/>
              <a:t>Vision &amp; Interface </a:t>
            </a:r>
            <a:endParaRPr sz="2800"/>
          </a:p>
        </p:txBody>
      </p:sp>
      <p:sp>
        <p:nvSpPr>
          <p:cNvPr id="166" name="Shape 16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30200" rtl="0">
              <a:lnSpc>
                <a:spcPct val="150000"/>
              </a:lnSpc>
              <a:spcBef>
                <a:spcPts val="0"/>
              </a:spcBef>
              <a:spcAft>
                <a:spcPts val="0"/>
              </a:spcAft>
              <a:buSzPts val="1600"/>
              <a:buChar char="❖"/>
            </a:pPr>
            <a:r>
              <a:rPr lang="en" sz="1600"/>
              <a:t>Improve the use of space</a:t>
            </a:r>
            <a:endParaRPr sz="1600"/>
          </a:p>
          <a:p>
            <a:pPr marL="914400" lvl="1" indent="-330200" rtl="0">
              <a:lnSpc>
                <a:spcPct val="150000"/>
              </a:lnSpc>
              <a:spcBef>
                <a:spcPts val="0"/>
              </a:spcBef>
              <a:spcAft>
                <a:spcPts val="0"/>
              </a:spcAft>
              <a:buSzPts val="1600"/>
              <a:buChar char="➢"/>
            </a:pPr>
            <a:r>
              <a:rPr lang="en" sz="1600"/>
              <a:t>reduce the amount of white space</a:t>
            </a:r>
            <a:endParaRPr sz="1600"/>
          </a:p>
          <a:p>
            <a:pPr marL="914400" lvl="1" indent="-330200" rtl="0">
              <a:lnSpc>
                <a:spcPct val="150000"/>
              </a:lnSpc>
              <a:spcBef>
                <a:spcPts val="0"/>
              </a:spcBef>
              <a:spcAft>
                <a:spcPts val="0"/>
              </a:spcAft>
              <a:buSzPts val="1600"/>
              <a:buChar char="➢"/>
            </a:pPr>
            <a:r>
              <a:rPr lang="en" sz="1600"/>
              <a:t>expand laterally: makes reviews seem less cluttered.</a:t>
            </a:r>
            <a:endParaRPr sz="1600"/>
          </a:p>
          <a:p>
            <a:pPr marL="914400" lvl="1" indent="-330200" rtl="0">
              <a:lnSpc>
                <a:spcPct val="150000"/>
              </a:lnSpc>
              <a:spcBef>
                <a:spcPts val="0"/>
              </a:spcBef>
              <a:spcAft>
                <a:spcPts val="0"/>
              </a:spcAft>
              <a:buSzPts val="1600"/>
              <a:buChar char="➢"/>
            </a:pPr>
            <a:r>
              <a:rPr lang="en" sz="1600"/>
              <a:t>use some truncation</a:t>
            </a:r>
            <a:endParaRPr sz="1600"/>
          </a:p>
          <a:p>
            <a:pPr marL="1371600" lvl="2" indent="-330200" rtl="0">
              <a:lnSpc>
                <a:spcPct val="150000"/>
              </a:lnSpc>
              <a:spcBef>
                <a:spcPts val="0"/>
              </a:spcBef>
              <a:spcAft>
                <a:spcPts val="0"/>
              </a:spcAft>
              <a:buSzPts val="1600"/>
              <a:buChar char="■"/>
            </a:pPr>
            <a:r>
              <a:rPr lang="en" sz="1600"/>
              <a:t>Ex: Facebook, long status posts are shown truncated, with a "See More" </a:t>
            </a:r>
            <a:endParaRPr sz="1600"/>
          </a:p>
          <a:p>
            <a:pPr marL="0" lvl="0" indent="0">
              <a:lnSpc>
                <a:spcPct val="150000"/>
              </a:lnSpc>
              <a:spcBef>
                <a:spcPts val="1600"/>
              </a:spcBef>
              <a:spcAft>
                <a:spcPts val="1600"/>
              </a:spcAft>
              <a:buNone/>
            </a:pPr>
            <a:endParaRPr sz="1600"/>
          </a:p>
        </p:txBody>
      </p:sp>
      <p:sp>
        <p:nvSpPr>
          <p:cNvPr id="167" name="Shape 167"/>
          <p:cNvSpPr/>
          <p:nvPr/>
        </p:nvSpPr>
        <p:spPr>
          <a:xfrm rot="2700000">
            <a:off x="135189" y="705853"/>
            <a:ext cx="1229942" cy="31819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8" name="Shape 168"/>
          <p:cNvSpPr/>
          <p:nvPr/>
        </p:nvSpPr>
        <p:spPr>
          <a:xfrm rot="-8100000">
            <a:off x="-334526" y="705849"/>
            <a:ext cx="1229942" cy="31819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800"/>
              <a:t>At a glance...</a:t>
            </a:r>
            <a:endParaRPr sz="2800"/>
          </a:p>
        </p:txBody>
      </p:sp>
      <p:sp>
        <p:nvSpPr>
          <p:cNvPr id="174" name="Shape 174"/>
          <p:cNvSpPr txBox="1">
            <a:spLocks noGrp="1"/>
          </p:cNvSpPr>
          <p:nvPr>
            <p:ph type="body" idx="1"/>
          </p:nvPr>
        </p:nvSpPr>
        <p:spPr>
          <a:xfrm>
            <a:off x="430200" y="1567550"/>
            <a:ext cx="4119900" cy="4538100"/>
          </a:xfrm>
          <a:prstGeom prst="rect">
            <a:avLst/>
          </a:prstGeom>
        </p:spPr>
        <p:txBody>
          <a:bodyPr spcFirstLastPara="1" wrap="square" lIns="91425" tIns="91425" rIns="91425" bIns="91425" anchor="t" anchorCtr="0">
            <a:noAutofit/>
          </a:bodyPr>
          <a:lstStyle/>
          <a:p>
            <a:pPr marL="457200" lvl="0" indent="-330200" rtl="0">
              <a:spcBef>
                <a:spcPts val="0"/>
              </a:spcBef>
              <a:spcAft>
                <a:spcPts val="0"/>
              </a:spcAft>
              <a:buClr>
                <a:srgbClr val="FFFFFF"/>
              </a:buClr>
              <a:buSzPts val="1600"/>
              <a:buChar char="❖"/>
            </a:pPr>
            <a:r>
              <a:rPr lang="en" sz="1600" b="1" i="1">
                <a:solidFill>
                  <a:srgbClr val="EFEFEF"/>
                </a:solidFill>
              </a:rPr>
              <a:t>Homepage Background </a:t>
            </a:r>
            <a:r>
              <a:rPr lang="en" sz="1600">
                <a:solidFill>
                  <a:srgbClr val="FFFFFF"/>
                </a:solidFill>
              </a:rPr>
              <a:t>change with  pictures taken by users</a:t>
            </a:r>
            <a:endParaRPr sz="1600">
              <a:solidFill>
                <a:srgbClr val="FFFFFF"/>
              </a:solidFill>
            </a:endParaRPr>
          </a:p>
          <a:p>
            <a:pPr marL="914400" lvl="1" indent="-323850" rtl="0">
              <a:spcBef>
                <a:spcPts val="0"/>
              </a:spcBef>
              <a:spcAft>
                <a:spcPts val="0"/>
              </a:spcAft>
              <a:buClr>
                <a:srgbClr val="FFFFFF"/>
              </a:buClr>
              <a:buSzPts val="1500"/>
              <a:buChar char="➢"/>
            </a:pPr>
            <a:r>
              <a:rPr lang="en" sz="1500">
                <a:solidFill>
                  <a:srgbClr val="FFFFFF"/>
                </a:solidFill>
              </a:rPr>
              <a:t>Adds </a:t>
            </a:r>
            <a:r>
              <a:rPr lang="en" sz="1500" b="1" i="1">
                <a:solidFill>
                  <a:srgbClr val="EFEFEF"/>
                </a:solidFill>
              </a:rPr>
              <a:t>authenticity</a:t>
            </a:r>
            <a:r>
              <a:rPr lang="en" sz="1500">
                <a:solidFill>
                  <a:srgbClr val="FFFFFF"/>
                </a:solidFill>
              </a:rPr>
              <a:t>,  emphasizes the importance and </a:t>
            </a:r>
            <a:r>
              <a:rPr lang="en" sz="1500" b="1" i="1">
                <a:solidFill>
                  <a:srgbClr val="EFEFEF"/>
                </a:solidFill>
              </a:rPr>
              <a:t>reliance </a:t>
            </a:r>
            <a:r>
              <a:rPr lang="en" sz="1500">
                <a:solidFill>
                  <a:srgbClr val="FFFFFF"/>
                </a:solidFill>
              </a:rPr>
              <a:t>on users.</a:t>
            </a:r>
            <a:endParaRPr sz="1500">
              <a:solidFill>
                <a:srgbClr val="FFFFFF"/>
              </a:solidFill>
            </a:endParaRPr>
          </a:p>
          <a:p>
            <a:pPr marL="457200" lvl="0" indent="0" rtl="0">
              <a:spcBef>
                <a:spcPts val="1600"/>
              </a:spcBef>
              <a:spcAft>
                <a:spcPts val="0"/>
              </a:spcAft>
              <a:buNone/>
            </a:pPr>
            <a:endParaRPr sz="1600">
              <a:solidFill>
                <a:srgbClr val="FFFFFF"/>
              </a:solidFill>
            </a:endParaRPr>
          </a:p>
          <a:p>
            <a:pPr marL="457200" lvl="0" indent="-330200" rtl="0">
              <a:spcBef>
                <a:spcPts val="1600"/>
              </a:spcBef>
              <a:spcAft>
                <a:spcPts val="0"/>
              </a:spcAft>
              <a:buClr>
                <a:srgbClr val="FFFFFF"/>
              </a:buClr>
              <a:buSzPts val="1600"/>
              <a:buChar char="❖"/>
            </a:pPr>
            <a:r>
              <a:rPr lang="en" sz="1600">
                <a:solidFill>
                  <a:srgbClr val="FFFFFF"/>
                </a:solidFill>
              </a:rPr>
              <a:t> </a:t>
            </a:r>
            <a:r>
              <a:rPr lang="en" sz="1600" b="1" i="1">
                <a:solidFill>
                  <a:srgbClr val="EFEFEF"/>
                </a:solidFill>
              </a:rPr>
              <a:t>Questions and Answers </a:t>
            </a:r>
            <a:r>
              <a:rPr lang="en" sz="1600">
                <a:solidFill>
                  <a:srgbClr val="FFFFFF"/>
                </a:solidFill>
              </a:rPr>
              <a:t>Feature</a:t>
            </a:r>
            <a:endParaRPr sz="1600">
              <a:solidFill>
                <a:srgbClr val="FFFFFF"/>
              </a:solidFill>
            </a:endParaRPr>
          </a:p>
          <a:p>
            <a:pPr marL="914400" lvl="1" indent="-323850" rtl="0">
              <a:spcBef>
                <a:spcPts val="0"/>
              </a:spcBef>
              <a:spcAft>
                <a:spcPts val="0"/>
              </a:spcAft>
              <a:buClr>
                <a:srgbClr val="FFFFFF"/>
              </a:buClr>
              <a:buSzPts val="1500"/>
              <a:buChar char="➢"/>
            </a:pPr>
            <a:r>
              <a:rPr lang="en" sz="1500">
                <a:solidFill>
                  <a:srgbClr val="FFFFFF"/>
                </a:solidFill>
              </a:rPr>
              <a:t>Chance to ask venue   specific questions related to businesses.</a:t>
            </a:r>
            <a:endParaRPr sz="1500">
              <a:solidFill>
                <a:srgbClr val="FFFFFF"/>
              </a:solidFill>
            </a:endParaRPr>
          </a:p>
          <a:p>
            <a:pPr marL="0" lvl="0" indent="0">
              <a:spcBef>
                <a:spcPts val="1600"/>
              </a:spcBef>
              <a:spcAft>
                <a:spcPts val="1600"/>
              </a:spcAft>
              <a:buNone/>
            </a:pPr>
            <a:endParaRPr sz="1600">
              <a:solidFill>
                <a:srgbClr val="FFFFFF"/>
              </a:solidFill>
            </a:endParaRPr>
          </a:p>
        </p:txBody>
      </p:sp>
      <p:sp>
        <p:nvSpPr>
          <p:cNvPr id="175" name="Shape 175"/>
          <p:cNvSpPr/>
          <p:nvPr/>
        </p:nvSpPr>
        <p:spPr>
          <a:xfrm rot="2700000">
            <a:off x="135189" y="705853"/>
            <a:ext cx="1229942" cy="31819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6" name="Shape 176"/>
          <p:cNvSpPr/>
          <p:nvPr/>
        </p:nvSpPr>
        <p:spPr>
          <a:xfrm rot="-8100000">
            <a:off x="-334526" y="705849"/>
            <a:ext cx="1229942" cy="31819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7" name="Shape 177"/>
          <p:cNvSpPr txBox="1">
            <a:spLocks noGrp="1"/>
          </p:cNvSpPr>
          <p:nvPr>
            <p:ph type="body" idx="2"/>
          </p:nvPr>
        </p:nvSpPr>
        <p:spPr>
          <a:xfrm>
            <a:off x="4858275" y="1567550"/>
            <a:ext cx="4119900" cy="3515100"/>
          </a:xfrm>
          <a:prstGeom prst="rect">
            <a:avLst/>
          </a:prstGeom>
        </p:spPr>
        <p:txBody>
          <a:bodyPr spcFirstLastPara="1" wrap="square" lIns="91425" tIns="91425" rIns="91425" bIns="91425" anchor="t" anchorCtr="0">
            <a:noAutofit/>
          </a:bodyPr>
          <a:lstStyle/>
          <a:p>
            <a:pPr marL="457200" lvl="0" indent="-330200" rtl="0">
              <a:spcBef>
                <a:spcPts val="0"/>
              </a:spcBef>
              <a:spcAft>
                <a:spcPts val="0"/>
              </a:spcAft>
              <a:buClr>
                <a:srgbClr val="FFFFFF"/>
              </a:buClr>
              <a:buSzPts val="1600"/>
              <a:buChar char="❖"/>
            </a:pPr>
            <a:r>
              <a:rPr lang="en" sz="1600" b="1" i="1">
                <a:solidFill>
                  <a:srgbClr val="EFEFEF"/>
                </a:solidFill>
              </a:rPr>
              <a:t>Recent Activity</a:t>
            </a:r>
            <a:r>
              <a:rPr lang="en" sz="1600">
                <a:solidFill>
                  <a:srgbClr val="FFFFFF"/>
                </a:solidFill>
              </a:rPr>
              <a:t> section of Homepage</a:t>
            </a:r>
            <a:endParaRPr sz="1600">
              <a:solidFill>
                <a:srgbClr val="FFFFFF"/>
              </a:solidFill>
            </a:endParaRPr>
          </a:p>
          <a:p>
            <a:pPr marL="914400" lvl="1" indent="-323850" rtl="0">
              <a:spcBef>
                <a:spcPts val="0"/>
              </a:spcBef>
              <a:spcAft>
                <a:spcPts val="0"/>
              </a:spcAft>
              <a:buClr>
                <a:srgbClr val="FFFFFF"/>
              </a:buClr>
              <a:buSzPts val="1500"/>
              <a:buChar char="➢"/>
            </a:pPr>
            <a:r>
              <a:rPr lang="en" sz="1500">
                <a:solidFill>
                  <a:srgbClr val="FFFFFF"/>
                </a:solidFill>
              </a:rPr>
              <a:t>Distracting, disorganized.</a:t>
            </a:r>
            <a:endParaRPr sz="1500">
              <a:solidFill>
                <a:srgbClr val="FFFFFF"/>
              </a:solidFill>
            </a:endParaRPr>
          </a:p>
          <a:p>
            <a:pPr marL="914400" lvl="1" indent="-323850" rtl="0">
              <a:spcBef>
                <a:spcPts val="0"/>
              </a:spcBef>
              <a:spcAft>
                <a:spcPts val="0"/>
              </a:spcAft>
              <a:buClr>
                <a:srgbClr val="FFFFFF"/>
              </a:buClr>
              <a:buSzPts val="1500"/>
              <a:buChar char="➢"/>
            </a:pPr>
            <a:r>
              <a:rPr lang="en" sz="1500">
                <a:solidFill>
                  <a:srgbClr val="FFFFFF"/>
                </a:solidFill>
              </a:rPr>
              <a:t>Users need few &amp;  key </a:t>
            </a:r>
            <a:r>
              <a:rPr lang="en" sz="1500" b="1" i="1">
                <a:solidFill>
                  <a:srgbClr val="EFEFEF"/>
                </a:solidFill>
              </a:rPr>
              <a:t>focus points</a:t>
            </a:r>
            <a:r>
              <a:rPr lang="en" sz="1500">
                <a:solidFill>
                  <a:srgbClr val="FFFFFF"/>
                </a:solidFill>
              </a:rPr>
              <a:t> on the website.</a:t>
            </a:r>
            <a:endParaRPr sz="1500">
              <a:solidFill>
                <a:srgbClr val="FFFFFF"/>
              </a:solidFill>
            </a:endParaRPr>
          </a:p>
          <a:p>
            <a:pPr marL="457200" lvl="0" indent="0" rtl="0">
              <a:spcBef>
                <a:spcPts val="1600"/>
              </a:spcBef>
              <a:spcAft>
                <a:spcPts val="0"/>
              </a:spcAft>
              <a:buNone/>
            </a:pPr>
            <a:endParaRPr sz="1600">
              <a:solidFill>
                <a:srgbClr val="FFFFFF"/>
              </a:solidFill>
            </a:endParaRPr>
          </a:p>
          <a:p>
            <a:pPr marL="457200" marR="0" lvl="0" indent="-330200" algn="l" rtl="0">
              <a:lnSpc>
                <a:spcPct val="115000"/>
              </a:lnSpc>
              <a:spcBef>
                <a:spcPts val="1600"/>
              </a:spcBef>
              <a:spcAft>
                <a:spcPts val="0"/>
              </a:spcAft>
              <a:buClr>
                <a:srgbClr val="FFFFFF"/>
              </a:buClr>
              <a:buSzPts val="1600"/>
              <a:buFont typeface="Lato"/>
              <a:buChar char="❖"/>
            </a:pPr>
            <a:r>
              <a:rPr lang="en" sz="1600" b="1" i="1">
                <a:solidFill>
                  <a:srgbClr val="EFEFEF"/>
                </a:solidFill>
              </a:rPr>
              <a:t>Map </a:t>
            </a:r>
            <a:r>
              <a:rPr lang="en" sz="1600">
                <a:solidFill>
                  <a:srgbClr val="FFFFFF"/>
                </a:solidFill>
              </a:rPr>
              <a:t>on business profile </a:t>
            </a:r>
            <a:endParaRPr sz="1600">
              <a:solidFill>
                <a:srgbClr val="FFFFFF"/>
              </a:solidFill>
            </a:endParaRPr>
          </a:p>
          <a:p>
            <a:pPr marL="914400" marR="0" lvl="1" indent="-323850" algn="l" rtl="0">
              <a:lnSpc>
                <a:spcPct val="115000"/>
              </a:lnSpc>
              <a:spcBef>
                <a:spcPts val="0"/>
              </a:spcBef>
              <a:spcAft>
                <a:spcPts val="0"/>
              </a:spcAft>
              <a:buClr>
                <a:srgbClr val="FFFFFF"/>
              </a:buClr>
              <a:buSzPts val="1500"/>
              <a:buFont typeface="Lato"/>
              <a:buChar char="➢"/>
            </a:pPr>
            <a:r>
              <a:rPr lang="en" sz="1500">
                <a:solidFill>
                  <a:srgbClr val="FFFFFF"/>
                </a:solidFill>
              </a:rPr>
              <a:t>Info can be simplified (directions, website link).</a:t>
            </a:r>
            <a:endParaRPr sz="1500">
              <a:solidFill>
                <a:srgbClr val="FFFFFF"/>
              </a:solidFill>
            </a:endParaRPr>
          </a:p>
          <a:p>
            <a:pPr marL="0" lvl="0" indent="0" rtl="0">
              <a:spcBef>
                <a:spcPts val="1600"/>
              </a:spcBef>
              <a:spcAft>
                <a:spcPts val="0"/>
              </a:spcAft>
              <a:buNone/>
            </a:pPr>
            <a:endParaRPr sz="1600">
              <a:solidFill>
                <a:srgbClr val="FFFFFF"/>
              </a:solidFill>
            </a:endParaRPr>
          </a:p>
          <a:p>
            <a:pPr marL="0" lvl="0" indent="0" rtl="0">
              <a:spcBef>
                <a:spcPts val="1600"/>
              </a:spcBef>
              <a:spcAft>
                <a:spcPts val="1600"/>
              </a:spcAft>
              <a:buNone/>
            </a:pPr>
            <a:endParaRPr/>
          </a:p>
        </p:txBody>
      </p:sp>
      <p:cxnSp>
        <p:nvCxnSpPr>
          <p:cNvPr id="178" name="Shape 178"/>
          <p:cNvCxnSpPr/>
          <p:nvPr/>
        </p:nvCxnSpPr>
        <p:spPr>
          <a:xfrm>
            <a:off x="4698188" y="1307850"/>
            <a:ext cx="12000" cy="3370500"/>
          </a:xfrm>
          <a:prstGeom prst="straightConnector1">
            <a:avLst/>
          </a:prstGeom>
          <a:noFill/>
          <a:ln w="9525" cap="flat" cmpd="sng">
            <a:solidFill>
              <a:schemeClr val="dk2"/>
            </a:solidFill>
            <a:prstDash val="solid"/>
            <a:round/>
            <a:headEnd type="none" w="lg" len="lg"/>
            <a:tailEnd type="none" w="lg" len="lg"/>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82"/>
        <p:cNvGrpSpPr/>
        <p:nvPr/>
      </p:nvGrpSpPr>
      <p:grpSpPr>
        <a:xfrm>
          <a:off x="0" y="0"/>
          <a:ext cx="0" cy="0"/>
          <a:chOff x="0" y="0"/>
          <a:chExt cx="0" cy="0"/>
        </a:xfrm>
      </p:grpSpPr>
      <p:sp>
        <p:nvSpPr>
          <p:cNvPr id="183" name="Shape 18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800"/>
              <a:t>Potential Changes</a:t>
            </a:r>
            <a:endParaRPr sz="2800"/>
          </a:p>
        </p:txBody>
      </p:sp>
      <p:sp>
        <p:nvSpPr>
          <p:cNvPr id="184" name="Shape 184"/>
          <p:cNvSpPr txBox="1">
            <a:spLocks noGrp="1"/>
          </p:cNvSpPr>
          <p:nvPr>
            <p:ph type="body" idx="1"/>
          </p:nvPr>
        </p:nvSpPr>
        <p:spPr>
          <a:xfrm>
            <a:off x="827788" y="1043250"/>
            <a:ext cx="4452600" cy="1866300"/>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None/>
            </a:pPr>
            <a:endParaRPr sz="1600" b="1">
              <a:solidFill>
                <a:srgbClr val="FFFFFF"/>
              </a:solidFill>
            </a:endParaRPr>
          </a:p>
          <a:p>
            <a:pPr marL="457200" lvl="0" indent="-330200" rtl="0">
              <a:lnSpc>
                <a:spcPct val="150000"/>
              </a:lnSpc>
              <a:spcBef>
                <a:spcPts val="1600"/>
              </a:spcBef>
              <a:spcAft>
                <a:spcPts val="0"/>
              </a:spcAft>
              <a:buClr>
                <a:srgbClr val="FFFFFF"/>
              </a:buClr>
              <a:buSzPts val="1600"/>
              <a:buChar char="❖"/>
            </a:pPr>
            <a:r>
              <a:rPr lang="en" sz="1600" b="1">
                <a:solidFill>
                  <a:srgbClr val="FFFFFF"/>
                </a:solidFill>
              </a:rPr>
              <a:t>Hours of business section:</a:t>
            </a:r>
            <a:endParaRPr sz="1600" b="1">
              <a:solidFill>
                <a:srgbClr val="FFFFFF"/>
              </a:solidFill>
            </a:endParaRPr>
          </a:p>
          <a:p>
            <a:pPr marL="914400" lvl="1" indent="-323850" rtl="0">
              <a:lnSpc>
                <a:spcPct val="150000"/>
              </a:lnSpc>
              <a:spcBef>
                <a:spcPts val="0"/>
              </a:spcBef>
              <a:spcAft>
                <a:spcPts val="0"/>
              </a:spcAft>
              <a:buClr>
                <a:srgbClr val="FFFFFF"/>
              </a:buClr>
              <a:buSzPts val="1500"/>
              <a:buChar char="➢"/>
            </a:pPr>
            <a:r>
              <a:rPr lang="en" sz="1500">
                <a:solidFill>
                  <a:srgbClr val="FFFFFF"/>
                </a:solidFill>
              </a:rPr>
              <a:t>Show current status</a:t>
            </a:r>
            <a:endParaRPr sz="1500">
              <a:solidFill>
                <a:srgbClr val="FFFFFF"/>
              </a:solidFill>
            </a:endParaRPr>
          </a:p>
          <a:p>
            <a:pPr marL="914400" lvl="1" indent="-323850" rtl="0">
              <a:lnSpc>
                <a:spcPct val="150000"/>
              </a:lnSpc>
              <a:spcBef>
                <a:spcPts val="0"/>
              </a:spcBef>
              <a:spcAft>
                <a:spcPts val="0"/>
              </a:spcAft>
              <a:buClr>
                <a:srgbClr val="FFFFFF"/>
              </a:buClr>
              <a:buSzPts val="1500"/>
              <a:buChar char="➢"/>
            </a:pPr>
            <a:r>
              <a:rPr lang="en" sz="1500">
                <a:solidFill>
                  <a:srgbClr val="FFFFFF"/>
                </a:solidFill>
              </a:rPr>
              <a:t>Expand/Compress list</a:t>
            </a:r>
            <a:endParaRPr sz="1500">
              <a:solidFill>
                <a:srgbClr val="FFFFFF"/>
              </a:solidFill>
            </a:endParaRPr>
          </a:p>
          <a:p>
            <a:pPr marL="0" lvl="0" indent="0" rtl="0">
              <a:lnSpc>
                <a:spcPct val="150000"/>
              </a:lnSpc>
              <a:spcBef>
                <a:spcPts val="1600"/>
              </a:spcBef>
              <a:spcAft>
                <a:spcPts val="0"/>
              </a:spcAft>
              <a:buNone/>
            </a:pPr>
            <a:endParaRPr sz="1500">
              <a:solidFill>
                <a:srgbClr val="FFFFFF"/>
              </a:solidFill>
            </a:endParaRPr>
          </a:p>
          <a:p>
            <a:pPr marL="457200" lvl="0" indent="0" rtl="0">
              <a:lnSpc>
                <a:spcPct val="150000"/>
              </a:lnSpc>
              <a:spcBef>
                <a:spcPts val="1600"/>
              </a:spcBef>
              <a:spcAft>
                <a:spcPts val="0"/>
              </a:spcAft>
              <a:buNone/>
            </a:pPr>
            <a:endParaRPr sz="1600">
              <a:solidFill>
                <a:srgbClr val="FFFFFF"/>
              </a:solidFill>
            </a:endParaRPr>
          </a:p>
          <a:p>
            <a:pPr marL="457200" lvl="0" indent="0" rtl="0">
              <a:lnSpc>
                <a:spcPct val="150000"/>
              </a:lnSpc>
              <a:spcBef>
                <a:spcPts val="1600"/>
              </a:spcBef>
              <a:spcAft>
                <a:spcPts val="0"/>
              </a:spcAft>
              <a:buNone/>
            </a:pPr>
            <a:endParaRPr sz="1600">
              <a:solidFill>
                <a:srgbClr val="FFFFFF"/>
              </a:solidFill>
            </a:endParaRPr>
          </a:p>
          <a:p>
            <a:pPr marL="0" lvl="0" indent="0" rtl="0">
              <a:lnSpc>
                <a:spcPct val="150000"/>
              </a:lnSpc>
              <a:spcBef>
                <a:spcPts val="1600"/>
              </a:spcBef>
              <a:spcAft>
                <a:spcPts val="1600"/>
              </a:spcAft>
              <a:buNone/>
            </a:pPr>
            <a:endParaRPr sz="1600">
              <a:solidFill>
                <a:srgbClr val="FFFFFF"/>
              </a:solidFill>
            </a:endParaRPr>
          </a:p>
        </p:txBody>
      </p:sp>
      <p:sp>
        <p:nvSpPr>
          <p:cNvPr id="185" name="Shape 185"/>
          <p:cNvSpPr/>
          <p:nvPr/>
        </p:nvSpPr>
        <p:spPr>
          <a:xfrm rot="2700000">
            <a:off x="135189" y="705853"/>
            <a:ext cx="1229942" cy="31819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6" name="Shape 186"/>
          <p:cNvSpPr/>
          <p:nvPr/>
        </p:nvSpPr>
        <p:spPr>
          <a:xfrm rot="-8100000">
            <a:off x="-334526" y="705849"/>
            <a:ext cx="1229942" cy="31819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7" name="Shape 187"/>
          <p:cNvSpPr txBox="1"/>
          <p:nvPr/>
        </p:nvSpPr>
        <p:spPr>
          <a:xfrm>
            <a:off x="5799600" y="1599850"/>
            <a:ext cx="3344400" cy="1866300"/>
          </a:xfrm>
          <a:prstGeom prst="rect">
            <a:avLst/>
          </a:prstGeom>
          <a:noFill/>
          <a:ln>
            <a:noFill/>
          </a:ln>
        </p:spPr>
        <p:txBody>
          <a:bodyPr spcFirstLastPara="1" wrap="square" lIns="91425" tIns="91425" rIns="91425" bIns="91425" anchor="t" anchorCtr="0">
            <a:noAutofit/>
          </a:bodyPr>
          <a:lstStyle/>
          <a:p>
            <a:pPr marL="457200" lvl="0" indent="-330200" rtl="0">
              <a:lnSpc>
                <a:spcPct val="150000"/>
              </a:lnSpc>
              <a:spcBef>
                <a:spcPts val="0"/>
              </a:spcBef>
              <a:spcAft>
                <a:spcPts val="0"/>
              </a:spcAft>
              <a:buClr>
                <a:srgbClr val="FFFFFF"/>
              </a:buClr>
              <a:buSzPts val="1600"/>
              <a:buFont typeface="Lato"/>
              <a:buChar char="❖"/>
            </a:pPr>
            <a:r>
              <a:rPr lang="en" sz="1600" b="1">
                <a:solidFill>
                  <a:srgbClr val="FFFFFF"/>
                </a:solidFill>
                <a:latin typeface="Lato"/>
                <a:ea typeface="Lato"/>
                <a:cs typeface="Lato"/>
                <a:sym typeface="Lato"/>
              </a:rPr>
              <a:t>More business info section:</a:t>
            </a:r>
            <a:endParaRPr sz="1600" b="1">
              <a:solidFill>
                <a:srgbClr val="FFFFFF"/>
              </a:solidFill>
              <a:latin typeface="Lato"/>
              <a:ea typeface="Lato"/>
              <a:cs typeface="Lato"/>
              <a:sym typeface="Lato"/>
            </a:endParaRPr>
          </a:p>
          <a:p>
            <a:pPr marL="914400" lvl="1" indent="-323850" rtl="0">
              <a:lnSpc>
                <a:spcPct val="150000"/>
              </a:lnSpc>
              <a:spcBef>
                <a:spcPts val="0"/>
              </a:spcBef>
              <a:spcAft>
                <a:spcPts val="0"/>
              </a:spcAft>
              <a:buClr>
                <a:srgbClr val="FFFFFF"/>
              </a:buClr>
              <a:buSzPts val="1500"/>
              <a:buFont typeface="Lato"/>
              <a:buChar char="➢"/>
            </a:pPr>
            <a:r>
              <a:rPr lang="en" sz="1500">
                <a:solidFill>
                  <a:srgbClr val="FFFFFF"/>
                </a:solidFill>
                <a:latin typeface="Lato"/>
                <a:ea typeface="Lato"/>
                <a:cs typeface="Lato"/>
                <a:sym typeface="Lato"/>
              </a:rPr>
              <a:t>Checklist format </a:t>
            </a:r>
            <a:endParaRPr sz="1500">
              <a:solidFill>
                <a:srgbClr val="FFFFFF"/>
              </a:solidFill>
              <a:latin typeface="Lato"/>
              <a:ea typeface="Lato"/>
              <a:cs typeface="Lato"/>
              <a:sym typeface="Lato"/>
            </a:endParaRPr>
          </a:p>
          <a:p>
            <a:pPr marL="1371600" lvl="2" indent="-323850" rtl="0">
              <a:lnSpc>
                <a:spcPct val="150000"/>
              </a:lnSpc>
              <a:spcBef>
                <a:spcPts val="0"/>
              </a:spcBef>
              <a:spcAft>
                <a:spcPts val="0"/>
              </a:spcAft>
              <a:buClr>
                <a:srgbClr val="FFFFFF"/>
              </a:buClr>
              <a:buSzPts val="1500"/>
              <a:buFont typeface="Lato"/>
              <a:buChar char="■"/>
            </a:pPr>
            <a:r>
              <a:rPr lang="en" sz="1500">
                <a:solidFill>
                  <a:srgbClr val="FFFFFF"/>
                </a:solidFill>
                <a:latin typeface="Lato"/>
                <a:ea typeface="Lato"/>
                <a:cs typeface="Lato"/>
                <a:sym typeface="Lato"/>
              </a:rPr>
              <a:t>Ex: Takes Reservations </a:t>
            </a:r>
            <a:r>
              <a:rPr lang="en" sz="1500" b="1">
                <a:solidFill>
                  <a:srgbClr val="00FF00"/>
                </a:solidFill>
                <a:latin typeface="Lato"/>
                <a:ea typeface="Lato"/>
                <a:cs typeface="Lato"/>
                <a:sym typeface="Lato"/>
              </a:rPr>
              <a:t>✓ </a:t>
            </a:r>
            <a:endParaRPr sz="1500">
              <a:solidFill>
                <a:srgbClr val="00FF00"/>
              </a:solidFill>
            </a:endParaRPr>
          </a:p>
        </p:txBody>
      </p:sp>
      <p:sp>
        <p:nvSpPr>
          <p:cNvPr id="188" name="Shape 188"/>
          <p:cNvSpPr txBox="1"/>
          <p:nvPr/>
        </p:nvSpPr>
        <p:spPr>
          <a:xfrm>
            <a:off x="1180700" y="2822075"/>
            <a:ext cx="6736500" cy="2227500"/>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None/>
            </a:pPr>
            <a:endParaRPr sz="1600" b="1">
              <a:solidFill>
                <a:srgbClr val="FFFFFF"/>
              </a:solidFill>
              <a:latin typeface="Lato"/>
              <a:ea typeface="Lato"/>
              <a:cs typeface="Lato"/>
              <a:sym typeface="Lato"/>
            </a:endParaRPr>
          </a:p>
          <a:p>
            <a:pPr marL="0" marR="0" lvl="0" indent="0" algn="l" rtl="0">
              <a:lnSpc>
                <a:spcPct val="150000"/>
              </a:lnSpc>
              <a:spcBef>
                <a:spcPts val="1600"/>
              </a:spcBef>
              <a:spcAft>
                <a:spcPts val="1600"/>
              </a:spcAft>
              <a:buNone/>
            </a:pPr>
            <a:endParaRPr sz="1500"/>
          </a:p>
        </p:txBody>
      </p:sp>
      <p:pic>
        <p:nvPicPr>
          <p:cNvPr id="189" name="Shape 189"/>
          <p:cNvPicPr preferRelativeResize="0"/>
          <p:nvPr/>
        </p:nvPicPr>
        <p:blipFill>
          <a:blip r:embed="rId3">
            <a:alphaModFix/>
          </a:blip>
          <a:stretch>
            <a:fillRect/>
          </a:stretch>
        </p:blipFill>
        <p:spPr>
          <a:xfrm>
            <a:off x="6582678" y="82750"/>
            <a:ext cx="2128159" cy="1564400"/>
          </a:xfrm>
          <a:prstGeom prst="rect">
            <a:avLst/>
          </a:prstGeom>
          <a:noFill/>
          <a:ln>
            <a:noFill/>
          </a:ln>
        </p:spPr>
      </p:pic>
      <p:pic>
        <p:nvPicPr>
          <p:cNvPr id="190" name="Shape 190"/>
          <p:cNvPicPr preferRelativeResize="0"/>
          <p:nvPr/>
        </p:nvPicPr>
        <p:blipFill>
          <a:blip r:embed="rId4">
            <a:alphaModFix/>
          </a:blip>
          <a:stretch>
            <a:fillRect/>
          </a:stretch>
        </p:blipFill>
        <p:spPr>
          <a:xfrm>
            <a:off x="6582673" y="3303937"/>
            <a:ext cx="2128150" cy="1665120"/>
          </a:xfrm>
          <a:prstGeom prst="rect">
            <a:avLst/>
          </a:prstGeom>
          <a:noFill/>
          <a:ln>
            <a:noFill/>
          </a:ln>
        </p:spPr>
      </p:pic>
      <p:sp>
        <p:nvSpPr>
          <p:cNvPr id="191" name="Shape 191"/>
          <p:cNvSpPr/>
          <p:nvPr/>
        </p:nvSpPr>
        <p:spPr>
          <a:xfrm>
            <a:off x="5095575" y="844750"/>
            <a:ext cx="1487100" cy="3376500"/>
          </a:xfrm>
          <a:prstGeom prst="curvedRightArrow">
            <a:avLst>
              <a:gd name="adj1" fmla="val 25000"/>
              <a:gd name="adj2" fmla="val 50000"/>
              <a:gd name="adj3" fmla="val 25000"/>
            </a:avLst>
          </a:prstGeom>
          <a:solidFill>
            <a:srgbClr val="000000"/>
          </a:solidFill>
          <a:ln w="9525" cap="flat" cmpd="sng">
            <a:solidFill>
              <a:schemeClr val="dk2"/>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92" name="Shape 192"/>
          <p:cNvPicPr preferRelativeResize="0"/>
          <p:nvPr/>
        </p:nvPicPr>
        <p:blipFill>
          <a:blip r:embed="rId5">
            <a:alphaModFix/>
          </a:blip>
          <a:stretch>
            <a:fillRect/>
          </a:stretch>
        </p:blipFill>
        <p:spPr>
          <a:xfrm>
            <a:off x="1297500" y="2877625"/>
            <a:ext cx="2037000" cy="21163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9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800"/>
              <a:t>Potential Changes</a:t>
            </a:r>
            <a:endParaRPr sz="2800"/>
          </a:p>
        </p:txBody>
      </p:sp>
      <p:sp>
        <p:nvSpPr>
          <p:cNvPr id="198" name="Shape 198"/>
          <p:cNvSpPr txBox="1">
            <a:spLocks noGrp="1"/>
          </p:cNvSpPr>
          <p:nvPr>
            <p:ph type="body" idx="1"/>
          </p:nvPr>
        </p:nvSpPr>
        <p:spPr>
          <a:xfrm>
            <a:off x="827800" y="1964350"/>
            <a:ext cx="5526600" cy="2911200"/>
          </a:xfrm>
          <a:prstGeom prst="rect">
            <a:avLst/>
          </a:prstGeom>
        </p:spPr>
        <p:txBody>
          <a:bodyPr spcFirstLastPara="1" wrap="square" lIns="91425" tIns="91425" rIns="91425" bIns="91425" anchor="t" anchorCtr="0">
            <a:noAutofit/>
          </a:bodyPr>
          <a:lstStyle/>
          <a:p>
            <a:pPr marL="457200" lvl="0" indent="-330200" rtl="0">
              <a:lnSpc>
                <a:spcPct val="150000"/>
              </a:lnSpc>
              <a:spcBef>
                <a:spcPts val="0"/>
              </a:spcBef>
              <a:spcAft>
                <a:spcPts val="0"/>
              </a:spcAft>
              <a:buClr>
                <a:srgbClr val="FFFFFF"/>
              </a:buClr>
              <a:buSzPts val="1600"/>
              <a:buChar char="❖"/>
            </a:pPr>
            <a:r>
              <a:rPr lang="en" sz="1600" b="1">
                <a:solidFill>
                  <a:srgbClr val="FFFFFF"/>
                </a:solidFill>
              </a:rPr>
              <a:t>Descriptive &amp; distinctive key words:</a:t>
            </a:r>
            <a:endParaRPr sz="1600" b="1">
              <a:solidFill>
                <a:srgbClr val="FFFFFF"/>
              </a:solidFill>
            </a:endParaRPr>
          </a:p>
          <a:p>
            <a:pPr marL="914400" lvl="1" indent="-323850" rtl="0">
              <a:lnSpc>
                <a:spcPct val="150000"/>
              </a:lnSpc>
              <a:spcBef>
                <a:spcPts val="0"/>
              </a:spcBef>
              <a:spcAft>
                <a:spcPts val="0"/>
              </a:spcAft>
              <a:buClr>
                <a:srgbClr val="FFFFFF"/>
              </a:buClr>
              <a:buSzPts val="1500"/>
              <a:buChar char="➢"/>
            </a:pPr>
            <a:r>
              <a:rPr lang="en" sz="1500"/>
              <a:t>Google Map model</a:t>
            </a:r>
            <a:endParaRPr sz="1500"/>
          </a:p>
          <a:p>
            <a:pPr marL="1371600" lvl="2" indent="-323850" rtl="0">
              <a:lnSpc>
                <a:spcPct val="150000"/>
              </a:lnSpc>
              <a:spcBef>
                <a:spcPts val="0"/>
              </a:spcBef>
              <a:spcAft>
                <a:spcPts val="0"/>
              </a:spcAft>
              <a:buClr>
                <a:srgbClr val="FFFFFF"/>
              </a:buClr>
              <a:buSzPts val="1500"/>
              <a:buChar char="■"/>
            </a:pPr>
            <a:r>
              <a:rPr lang="en" sz="1500">
                <a:solidFill>
                  <a:srgbClr val="FFFFFF"/>
                </a:solidFill>
              </a:rPr>
              <a:t>Ex: Popular for: Brunch, Ambiance: Casual</a:t>
            </a:r>
            <a:endParaRPr sz="1500">
              <a:solidFill>
                <a:srgbClr val="FFFFFF"/>
              </a:solidFill>
            </a:endParaRPr>
          </a:p>
          <a:p>
            <a:pPr marL="914400" lvl="1" indent="-323850" rtl="0">
              <a:lnSpc>
                <a:spcPct val="150000"/>
              </a:lnSpc>
              <a:spcBef>
                <a:spcPts val="0"/>
              </a:spcBef>
              <a:spcAft>
                <a:spcPts val="0"/>
              </a:spcAft>
              <a:buClr>
                <a:srgbClr val="FFFFFF"/>
              </a:buClr>
              <a:buSzPts val="1500"/>
              <a:buChar char="➢"/>
            </a:pPr>
            <a:r>
              <a:rPr lang="en" sz="1500">
                <a:solidFill>
                  <a:srgbClr val="FFFFFF"/>
                </a:solidFill>
              </a:rPr>
              <a:t>Add at the top so the user can associate the business with those words.  </a:t>
            </a:r>
            <a:endParaRPr sz="1400"/>
          </a:p>
        </p:txBody>
      </p:sp>
      <p:sp>
        <p:nvSpPr>
          <p:cNvPr id="199" name="Shape 199"/>
          <p:cNvSpPr/>
          <p:nvPr/>
        </p:nvSpPr>
        <p:spPr>
          <a:xfrm rot="-8100000">
            <a:off x="-334526" y="705849"/>
            <a:ext cx="1229942" cy="31819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00" name="Shape 200"/>
          <p:cNvSpPr/>
          <p:nvPr/>
        </p:nvSpPr>
        <p:spPr>
          <a:xfrm rot="2700000">
            <a:off x="135189" y="705853"/>
            <a:ext cx="1229942" cy="31819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pic>
        <p:nvPicPr>
          <p:cNvPr id="201" name="Shape 201"/>
          <p:cNvPicPr preferRelativeResize="0"/>
          <p:nvPr/>
        </p:nvPicPr>
        <p:blipFill>
          <a:blip r:embed="rId3">
            <a:alphaModFix/>
          </a:blip>
          <a:stretch>
            <a:fillRect/>
          </a:stretch>
        </p:blipFill>
        <p:spPr>
          <a:xfrm>
            <a:off x="5818350" y="212650"/>
            <a:ext cx="3190749" cy="22891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01"/>
                                        </p:tgtEl>
                                        <p:attrNameLst>
                                          <p:attrName>style.visibility</p:attrName>
                                        </p:attrNameLst>
                                      </p:cBhvr>
                                      <p:to>
                                        <p:strVal val="visible"/>
                                      </p:to>
                                    </p:set>
                                    <p:anim calcmode="lin" valueType="num">
                                      <p:cBhvr additive="base">
                                        <p:cTn id="7" dur="2400"/>
                                        <p:tgtEl>
                                          <p:spTgt spid="20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800"/>
              <a:t>Focus and User Interaction</a:t>
            </a:r>
            <a:endParaRPr sz="2800"/>
          </a:p>
        </p:txBody>
      </p:sp>
      <p:sp>
        <p:nvSpPr>
          <p:cNvPr id="207" name="Shape 207"/>
          <p:cNvSpPr txBox="1">
            <a:spLocks noGrp="1"/>
          </p:cNvSpPr>
          <p:nvPr>
            <p:ph type="body" idx="1"/>
          </p:nvPr>
        </p:nvSpPr>
        <p:spPr>
          <a:xfrm>
            <a:off x="1297500" y="1116150"/>
            <a:ext cx="7038900" cy="2911200"/>
          </a:xfrm>
          <a:prstGeom prst="rect">
            <a:avLst/>
          </a:prstGeom>
        </p:spPr>
        <p:txBody>
          <a:bodyPr spcFirstLastPara="1" wrap="square" lIns="91425" tIns="91425" rIns="91425" bIns="91425" anchor="t" anchorCtr="0">
            <a:noAutofit/>
          </a:bodyPr>
          <a:lstStyle/>
          <a:p>
            <a:pPr marL="457200" lvl="0" indent="-330200" rtl="0">
              <a:spcBef>
                <a:spcPts val="0"/>
              </a:spcBef>
              <a:spcAft>
                <a:spcPts val="0"/>
              </a:spcAft>
              <a:buSzPts val="1600"/>
              <a:buChar char="❖"/>
            </a:pPr>
            <a:r>
              <a:rPr lang="en" sz="1600"/>
              <a:t>What should the user click on? Is attention focused on most important feature?</a:t>
            </a:r>
            <a:endParaRPr sz="1600"/>
          </a:p>
          <a:p>
            <a:pPr marL="0" lvl="0" indent="0" rtl="0">
              <a:spcBef>
                <a:spcPts val="1600"/>
              </a:spcBef>
              <a:spcAft>
                <a:spcPts val="0"/>
              </a:spcAft>
              <a:buNone/>
            </a:pPr>
            <a:endParaRPr sz="1300"/>
          </a:p>
          <a:p>
            <a:pPr marL="0" marR="0" lvl="0" indent="0" algn="l" rtl="0">
              <a:lnSpc>
                <a:spcPct val="115000"/>
              </a:lnSpc>
              <a:spcBef>
                <a:spcPts val="1600"/>
              </a:spcBef>
              <a:spcAft>
                <a:spcPts val="1600"/>
              </a:spcAft>
              <a:buNone/>
            </a:pPr>
            <a:endParaRPr sz="1300"/>
          </a:p>
        </p:txBody>
      </p:sp>
      <p:pic>
        <p:nvPicPr>
          <p:cNvPr id="208" name="Shape 208"/>
          <p:cNvPicPr preferRelativeResize="0"/>
          <p:nvPr/>
        </p:nvPicPr>
        <p:blipFill rotWithShape="1">
          <a:blip r:embed="rId3">
            <a:alphaModFix/>
          </a:blip>
          <a:srcRect l="9025" r="10101"/>
          <a:stretch/>
        </p:blipFill>
        <p:spPr>
          <a:xfrm>
            <a:off x="902350" y="1772650"/>
            <a:ext cx="4471752" cy="3109799"/>
          </a:xfrm>
          <a:prstGeom prst="rect">
            <a:avLst/>
          </a:prstGeom>
          <a:noFill/>
          <a:ln>
            <a:noFill/>
          </a:ln>
        </p:spPr>
      </p:pic>
      <p:pic>
        <p:nvPicPr>
          <p:cNvPr id="209" name="Shape 209"/>
          <p:cNvPicPr preferRelativeResize="0"/>
          <p:nvPr/>
        </p:nvPicPr>
        <p:blipFill rotWithShape="1">
          <a:blip r:embed="rId4">
            <a:alphaModFix/>
          </a:blip>
          <a:srcRect l="17284" t="73973" r="49774" b="4372"/>
          <a:stretch/>
        </p:blipFill>
        <p:spPr>
          <a:xfrm>
            <a:off x="5578675" y="1772650"/>
            <a:ext cx="2893075" cy="1045699"/>
          </a:xfrm>
          <a:prstGeom prst="rect">
            <a:avLst/>
          </a:prstGeom>
          <a:noFill/>
          <a:ln>
            <a:noFill/>
          </a:ln>
        </p:spPr>
      </p:pic>
      <p:sp>
        <p:nvSpPr>
          <p:cNvPr id="210" name="Shape 210"/>
          <p:cNvSpPr/>
          <p:nvPr/>
        </p:nvSpPr>
        <p:spPr>
          <a:xfrm rot="2700000">
            <a:off x="135189" y="705853"/>
            <a:ext cx="1229942" cy="31819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11" name="Shape 211"/>
          <p:cNvSpPr/>
          <p:nvPr/>
        </p:nvSpPr>
        <p:spPr>
          <a:xfrm rot="-8100000">
            <a:off x="-334526" y="705849"/>
            <a:ext cx="1229942" cy="31819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pic>
        <p:nvPicPr>
          <p:cNvPr id="212" name="Shape 212"/>
          <p:cNvPicPr preferRelativeResize="0"/>
          <p:nvPr/>
        </p:nvPicPr>
        <p:blipFill rotWithShape="1">
          <a:blip r:embed="rId5">
            <a:alphaModFix/>
          </a:blip>
          <a:srcRect l="15584" t="23657" r="40264" b="23071"/>
          <a:stretch/>
        </p:blipFill>
        <p:spPr>
          <a:xfrm>
            <a:off x="5676675" y="2898550"/>
            <a:ext cx="2697077" cy="21802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800"/>
              <a:t>Focus and User Interaction</a:t>
            </a:r>
            <a:endParaRPr sz="2800"/>
          </a:p>
        </p:txBody>
      </p:sp>
      <p:sp>
        <p:nvSpPr>
          <p:cNvPr id="218" name="Shape 218"/>
          <p:cNvSpPr txBox="1">
            <a:spLocks noGrp="1"/>
          </p:cNvSpPr>
          <p:nvPr>
            <p:ph type="body" idx="1"/>
          </p:nvPr>
        </p:nvSpPr>
        <p:spPr>
          <a:xfrm>
            <a:off x="1297500" y="1307850"/>
            <a:ext cx="7038900" cy="2911200"/>
          </a:xfrm>
          <a:prstGeom prst="rect">
            <a:avLst/>
          </a:prstGeom>
        </p:spPr>
        <p:txBody>
          <a:bodyPr spcFirstLastPara="1" wrap="square" lIns="91425" tIns="91425" rIns="91425" bIns="91425" anchor="t" anchorCtr="0">
            <a:noAutofit/>
          </a:bodyPr>
          <a:lstStyle/>
          <a:p>
            <a:pPr marL="457200" marR="0" lvl="0" indent="-330200" algn="l" rtl="0">
              <a:lnSpc>
                <a:spcPct val="115000"/>
              </a:lnSpc>
              <a:spcBef>
                <a:spcPts val="0"/>
              </a:spcBef>
              <a:spcAft>
                <a:spcPts val="0"/>
              </a:spcAft>
              <a:buSzPts val="1600"/>
              <a:buChar char="❖"/>
            </a:pPr>
            <a:r>
              <a:rPr lang="en" sz="1600"/>
              <a:t>Features not categorized well/repetitive</a:t>
            </a:r>
            <a:endParaRPr sz="1600"/>
          </a:p>
        </p:txBody>
      </p:sp>
      <p:pic>
        <p:nvPicPr>
          <p:cNvPr id="219" name="Shape 219"/>
          <p:cNvPicPr preferRelativeResize="0"/>
          <p:nvPr/>
        </p:nvPicPr>
        <p:blipFill rotWithShape="1">
          <a:blip r:embed="rId3">
            <a:alphaModFix/>
          </a:blip>
          <a:srcRect l="51709"/>
          <a:stretch/>
        </p:blipFill>
        <p:spPr>
          <a:xfrm>
            <a:off x="5580975" y="1095122"/>
            <a:ext cx="3377300" cy="3936877"/>
          </a:xfrm>
          <a:prstGeom prst="rect">
            <a:avLst/>
          </a:prstGeom>
          <a:noFill/>
          <a:ln>
            <a:noFill/>
          </a:ln>
        </p:spPr>
      </p:pic>
      <p:pic>
        <p:nvPicPr>
          <p:cNvPr id="220" name="Shape 220"/>
          <p:cNvPicPr preferRelativeResize="0"/>
          <p:nvPr/>
        </p:nvPicPr>
        <p:blipFill rotWithShape="1">
          <a:blip r:embed="rId4">
            <a:alphaModFix/>
          </a:blip>
          <a:srcRect r="54352" b="30035"/>
          <a:stretch/>
        </p:blipFill>
        <p:spPr>
          <a:xfrm>
            <a:off x="1485441" y="1852850"/>
            <a:ext cx="3377308" cy="2911200"/>
          </a:xfrm>
          <a:prstGeom prst="rect">
            <a:avLst/>
          </a:prstGeom>
          <a:noFill/>
          <a:ln>
            <a:noFill/>
          </a:ln>
        </p:spPr>
      </p:pic>
      <p:sp>
        <p:nvSpPr>
          <p:cNvPr id="221" name="Shape 221"/>
          <p:cNvSpPr/>
          <p:nvPr/>
        </p:nvSpPr>
        <p:spPr>
          <a:xfrm rot="2700000">
            <a:off x="135189" y="705853"/>
            <a:ext cx="1229942" cy="318198"/>
          </a:xfrm>
          <a:prstGeom prst="trapezoid">
            <a:avLst>
              <a:gd name="adj" fmla="val 98225"/>
            </a:avLst>
          </a:prstGeom>
          <a:solidFill>
            <a:srgbClr val="FF0000"/>
          </a:solidFill>
          <a:ln w="9525" cap="flat" cmpd="sng">
            <a:solidFill>
              <a:srgbClr val="FFFFFF"/>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22" name="Shape 222"/>
          <p:cNvSpPr/>
          <p:nvPr/>
        </p:nvSpPr>
        <p:spPr>
          <a:xfrm rot="-8100000">
            <a:off x="-334526" y="705849"/>
            <a:ext cx="1229942" cy="318198"/>
          </a:xfrm>
          <a:prstGeom prst="trapezoid">
            <a:avLst>
              <a:gd name="adj" fmla="val 98225"/>
            </a:avLst>
          </a:prstGeom>
          <a:solidFill>
            <a:srgbClr val="FFFFFF"/>
          </a:solidFill>
          <a:ln w="9525" cap="flat" cmpd="sng">
            <a:solidFill>
              <a:srgbClr val="FF0000"/>
            </a:solidFill>
            <a:prstDash val="solid"/>
            <a:round/>
            <a:headEnd type="none" w="med" len="med"/>
            <a:tailEnd type="none" w="med" len="med"/>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799</Words>
  <Application>Microsoft Office PowerPoint</Application>
  <PresentationFormat>On-screen Show (16:9)</PresentationFormat>
  <Paragraphs>75</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Lora</vt:lpstr>
      <vt:lpstr>Cambria</vt:lpstr>
      <vt:lpstr>Montserrat</vt:lpstr>
      <vt:lpstr>Arial</vt:lpstr>
      <vt:lpstr>Lato</vt:lpstr>
      <vt:lpstr>Focus</vt:lpstr>
      <vt:lpstr>  Yelp</vt:lpstr>
      <vt:lpstr>PowerPoint Presentation</vt:lpstr>
      <vt:lpstr>Vision &amp; Interface </vt:lpstr>
      <vt:lpstr>Vision &amp; Interface </vt:lpstr>
      <vt:lpstr>At a glance...</vt:lpstr>
      <vt:lpstr>Potential Changes</vt:lpstr>
      <vt:lpstr>Potential Changes</vt:lpstr>
      <vt:lpstr>Focus and User Interaction</vt:lpstr>
      <vt:lpstr>Focus and User Interaction</vt:lpstr>
      <vt:lpstr>Memory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Yelp</dc:title>
  <cp:lastModifiedBy>Janeen</cp:lastModifiedBy>
  <cp:revision>1</cp:revision>
  <dcterms:modified xsi:type="dcterms:W3CDTF">2018-02-16T18:42:58Z</dcterms:modified>
</cp:coreProperties>
</file>